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9" r:id="rId2"/>
    <p:sldId id="382" r:id="rId3"/>
    <p:sldId id="363" r:id="rId4"/>
    <p:sldId id="375" r:id="rId5"/>
    <p:sldId id="377" r:id="rId6"/>
    <p:sldId id="364" r:id="rId7"/>
    <p:sldId id="365" r:id="rId8"/>
    <p:sldId id="367" r:id="rId9"/>
    <p:sldId id="366" r:id="rId10"/>
    <p:sldId id="368" r:id="rId11"/>
    <p:sldId id="369" r:id="rId12"/>
    <p:sldId id="370" r:id="rId13"/>
    <p:sldId id="371" r:id="rId14"/>
    <p:sldId id="383" r:id="rId15"/>
    <p:sldId id="372" r:id="rId16"/>
    <p:sldId id="380" r:id="rId17"/>
    <p:sldId id="384" r:id="rId18"/>
    <p:sldId id="376" r:id="rId19"/>
    <p:sldId id="379" r:id="rId20"/>
    <p:sldId id="385" r:id="rId21"/>
    <p:sldId id="362" r:id="rId22"/>
    <p:sldId id="386" r:id="rId23"/>
    <p:sldId id="381" r:id="rId24"/>
    <p:sldId id="387" r:id="rId25"/>
    <p:sldId id="303" r:id="rId26"/>
    <p:sldId id="388" r:id="rId27"/>
    <p:sldId id="30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87" autoAdjust="0"/>
    <p:restoredTop sz="87736"/>
  </p:normalViewPr>
  <p:slideViewPr>
    <p:cSldViewPr snapToGrid="0">
      <p:cViewPr varScale="1">
        <p:scale>
          <a:sx n="95" d="100"/>
          <a:sy n="95" d="100"/>
        </p:scale>
        <p:origin x="1688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C4B3FE-0320-8142-8396-5C3025C019EC}" type="datetimeFigureOut">
              <a:rPr lang="en-IT" smtClean="0"/>
              <a:t>07/05/23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F43FB-3F33-3F4B-9768-2FBED988F992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29496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10581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27485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00215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92078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411408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675819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33350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Step 0: install dependencies</a:t>
            </a:r>
          </a:p>
          <a:p>
            <a:r>
              <a:rPr lang="en-IT" dirty="0"/>
              <a:t>Step 1: Define the tables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T" dirty="0"/>
              <a:t>Step 2: Define the daos </a:t>
            </a:r>
          </a:p>
          <a:p>
            <a:r>
              <a:rPr lang="en-IT" dirty="0"/>
              <a:t>Step 3: Define the DB and generate code running flutter pub run build_runner build</a:t>
            </a:r>
          </a:p>
          <a:p>
            <a:r>
              <a:rPr lang="en-IT" dirty="0"/>
              <a:t>Step 4: Create the Repository, get an </a:t>
            </a:r>
            <a:r>
              <a:rPr lang="en-GB" dirty="0" err="1"/>
              <a:t>i</a:t>
            </a:r>
            <a:r>
              <a:rPr lang="en-IT" dirty="0"/>
              <a:t>nstance of the DB at the beginning of the app, create the repo instance and provide it to the app</a:t>
            </a:r>
          </a:p>
          <a:p>
            <a:r>
              <a:rPr lang="en-IT" dirty="0"/>
              <a:t>Step 5: Create the UI and link everything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74676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22074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12539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39488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632363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28184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7626170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83229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F43FB-3F33-3F4B-9768-2FBED988F992}" type="slidenum">
              <a:rPr lang="en-IT" smtClean="0"/>
              <a:t>10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39701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860243"/>
          </a:xfrm>
        </p:spPr>
        <p:txBody>
          <a:bodyPr/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28172" y="1361167"/>
            <a:ext cx="11368314" cy="485820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endParaRPr lang="en-GB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ttangolo arrotondato 6"/>
          <p:cNvSpPr/>
          <p:nvPr userDrawn="1"/>
        </p:nvSpPr>
        <p:spPr>
          <a:xfrm>
            <a:off x="1393371" y="1022169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8387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860243"/>
          </a:xfrm>
        </p:spPr>
        <p:txBody>
          <a:bodyPr/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28172" y="1364343"/>
            <a:ext cx="5591628" cy="4812620"/>
          </a:xfrm>
        </p:spPr>
        <p:txBody>
          <a:bodyPr/>
          <a:lstStyle/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364343"/>
            <a:ext cx="5624286" cy="4812620"/>
          </a:xfrm>
        </p:spPr>
        <p:txBody>
          <a:bodyPr/>
          <a:lstStyle/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  <p:sp>
        <p:nvSpPr>
          <p:cNvPr id="8" name="Rettangolo arrotondato 7"/>
          <p:cNvSpPr/>
          <p:nvPr userDrawn="1"/>
        </p:nvSpPr>
        <p:spPr>
          <a:xfrm>
            <a:off x="1393371" y="1022169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5948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426028" y="2355399"/>
            <a:ext cx="9456058" cy="1570716"/>
          </a:xfrm>
        </p:spPr>
        <p:txBody>
          <a:bodyPr anchor="ctr">
            <a:noAutofit/>
          </a:bodyPr>
          <a:lstStyle>
            <a:lvl1pPr marL="0" indent="0" algn="ctr">
              <a:buNone/>
              <a:defRPr sz="48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it-IT" dirty="0"/>
          </a:p>
        </p:txBody>
      </p:sp>
      <p:sp>
        <p:nvSpPr>
          <p:cNvPr id="7" name="Rettangolo arrotondato 6"/>
          <p:cNvSpPr/>
          <p:nvPr userDrawn="1"/>
        </p:nvSpPr>
        <p:spPr>
          <a:xfrm>
            <a:off x="2997200" y="855254"/>
            <a:ext cx="6125029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ttangolo arrotondato 7"/>
          <p:cNvSpPr/>
          <p:nvPr userDrawn="1"/>
        </p:nvSpPr>
        <p:spPr>
          <a:xfrm>
            <a:off x="1426028" y="4152532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itolo 1"/>
          <p:cNvSpPr txBox="1">
            <a:spLocks/>
          </p:cNvSpPr>
          <p:nvPr userDrawn="1"/>
        </p:nvSpPr>
        <p:spPr>
          <a:xfrm>
            <a:off x="460370" y="1155224"/>
            <a:ext cx="10926088" cy="9459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j-cs"/>
              </a:defRPr>
            </a:lvl1pPr>
          </a:lstStyle>
          <a:p>
            <a:r>
              <a:rPr lang="it-IT" sz="2800" b="0" dirty="0" err="1"/>
              <a:t>Biomedical</a:t>
            </a:r>
            <a:r>
              <a:rPr lang="it-IT" sz="2800" b="0" dirty="0"/>
              <a:t> </a:t>
            </a:r>
            <a:r>
              <a:rPr lang="it-IT" sz="2800" b="0" dirty="0" err="1"/>
              <a:t>Wearable</a:t>
            </a:r>
            <a:r>
              <a:rPr lang="it-IT" sz="2800" b="0" dirty="0"/>
              <a:t> Technologies </a:t>
            </a:r>
          </a:p>
          <a:p>
            <a:r>
              <a:rPr lang="it-IT" sz="2800" b="0" dirty="0"/>
              <a:t>for Healthcare and </a:t>
            </a:r>
            <a:r>
              <a:rPr lang="it-IT" sz="2800" b="0" dirty="0" err="1"/>
              <a:t>Wellbeing</a:t>
            </a:r>
            <a:r>
              <a:rPr lang="it-IT" sz="2800" b="0" dirty="0"/>
              <a:t>  </a:t>
            </a:r>
            <a:endParaRPr lang="en-GB" sz="2800" b="0" dirty="0"/>
          </a:p>
        </p:txBody>
      </p:sp>
      <p:sp>
        <p:nvSpPr>
          <p:cNvPr id="10" name="Titolo 1"/>
          <p:cNvSpPr txBox="1">
            <a:spLocks/>
          </p:cNvSpPr>
          <p:nvPr userDrawn="1"/>
        </p:nvSpPr>
        <p:spPr>
          <a:xfrm>
            <a:off x="1426028" y="4424669"/>
            <a:ext cx="9456058" cy="623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it-IT" sz="2800" dirty="0"/>
              <a:t>A.Y. 2022-2023</a:t>
            </a:r>
          </a:p>
        </p:txBody>
      </p:sp>
      <p:sp>
        <p:nvSpPr>
          <p:cNvPr id="14" name="CasellaDiTesto 13"/>
          <p:cNvSpPr txBox="1"/>
          <p:nvPr userDrawn="1"/>
        </p:nvSpPr>
        <p:spPr>
          <a:xfrm>
            <a:off x="2997200" y="133745"/>
            <a:ext cx="6125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it-IT" sz="2000" b="0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University</a:t>
            </a:r>
            <a:r>
              <a:rPr kumimoji="0" lang="it-IT" sz="20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 of Padova</a:t>
            </a:r>
            <a:br>
              <a:rPr kumimoji="0" lang="it-IT" sz="20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</a:br>
            <a:r>
              <a:rPr kumimoji="0" lang="it-IT" sz="2000" b="0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Department</a:t>
            </a:r>
            <a:r>
              <a:rPr kumimoji="0" lang="it-IT" sz="20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 of Information </a:t>
            </a:r>
            <a:r>
              <a:rPr kumimoji="0" lang="it-IT" sz="2000" b="0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j-ea"/>
                <a:cs typeface="+mj-cs"/>
              </a:rPr>
              <a:t>Engineering</a:t>
            </a:r>
            <a:endParaRPr lang="en-GB" sz="1100" cap="small" baseline="0" dirty="0"/>
          </a:p>
        </p:txBody>
      </p:sp>
      <p:pic>
        <p:nvPicPr>
          <p:cNvPr id="15" name="Immagine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0" y="5094383"/>
            <a:ext cx="1648258" cy="1648258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946" y="5094383"/>
            <a:ext cx="2153135" cy="13995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96487F-10E0-114E-8185-2B9A87D777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7534" y="4986716"/>
            <a:ext cx="4393045" cy="9193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IT" dirty="0"/>
              <a:t>Name Surname</a:t>
            </a:r>
          </a:p>
        </p:txBody>
      </p:sp>
    </p:spTree>
    <p:extLst>
      <p:ext uri="{BB962C8B-B14F-4D97-AF65-F5344CB8AC3E}">
        <p14:creationId xmlns:p14="http://schemas.microsoft.com/office/powerpoint/2010/main" val="255139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905962"/>
          </a:xfrm>
        </p:spPr>
        <p:txBody>
          <a:bodyPr/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  <p:sp>
        <p:nvSpPr>
          <p:cNvPr id="6" name="Rettangolo arrotondato 5"/>
          <p:cNvSpPr/>
          <p:nvPr userDrawn="1"/>
        </p:nvSpPr>
        <p:spPr>
          <a:xfrm>
            <a:off x="1393371" y="1022169"/>
            <a:ext cx="9456058" cy="45719"/>
          </a:xfrm>
          <a:prstGeom prst="roundRect">
            <a:avLst>
              <a:gd name="adj" fmla="val 2610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0652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28172" y="161926"/>
            <a:ext cx="11368314" cy="919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endParaRPr lang="en-GB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28172" y="1375682"/>
            <a:ext cx="11368314" cy="482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 err="1"/>
              <a:t>Modifica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1858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E2C5B-556E-47B8-A792-024C2FCA4A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879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49" r:id="rId3"/>
    <p:sldLayoutId id="2147483654" r:id="rId4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rgbClr val="00B050"/>
        </a:buClr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50"/>
        </a:buClr>
        <a:buFont typeface="Times New Roman" panose="02020603050405020304" pitchFamily="18" charset="0"/>
        <a:buChar char="̶"/>
        <a:defRPr sz="16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hyperlink" Target="https://floor.codes/type-converters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pererikbergman/repository-design-pattern-e28c0f3e4a30" TargetMode="External"/><Relationship Id="rId2" Type="http://schemas.openxmlformats.org/officeDocument/2006/relationships/hyperlink" Target="https://pinchbv.github.io/floor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nchbv.github.io/floor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7E0323C-B2D5-E147-A405-326B19A39E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T" dirty="0"/>
              <a:t>Database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B437F2-B298-5D42-A17B-E5DDC2184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Giacomo Cappon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184054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DAO - Insert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5126808" cy="5334907"/>
          </a:xfrm>
        </p:spPr>
        <p:txBody>
          <a:bodyPr>
            <a:normAutofit/>
          </a:bodyPr>
          <a:lstStyle/>
          <a:p>
            <a:r>
              <a:rPr lang="en-GB" dirty="0">
                <a:latin typeface="Courier" pitchFamily="2" charset="0"/>
              </a:rPr>
              <a:t>@insert </a:t>
            </a:r>
            <a:r>
              <a:rPr lang="en-GB" dirty="0"/>
              <a:t>marks a method as an insertion method. </a:t>
            </a:r>
          </a:p>
          <a:p>
            <a:r>
              <a:rPr lang="en-GB" dirty="0"/>
              <a:t>When using the capitalized </a:t>
            </a:r>
            <a:r>
              <a:rPr lang="en-GB" dirty="0">
                <a:latin typeface="Courier" pitchFamily="2" charset="0"/>
              </a:rPr>
              <a:t>@Insert </a:t>
            </a:r>
            <a:r>
              <a:rPr lang="en-GB" dirty="0"/>
              <a:t>you can specify a conflict strategy. Else it just defaults to aborting the insert. </a:t>
            </a:r>
          </a:p>
          <a:p>
            <a:r>
              <a:rPr lang="en-GB" dirty="0"/>
              <a:t>These methods can return a </a:t>
            </a:r>
            <a:r>
              <a:rPr lang="en-GB" dirty="0">
                <a:latin typeface="Courier" pitchFamily="2" charset="0"/>
              </a:rPr>
              <a:t>Future</a:t>
            </a:r>
            <a:r>
              <a:rPr lang="en-GB" dirty="0"/>
              <a:t> of either </a:t>
            </a:r>
          </a:p>
          <a:p>
            <a:pPr lvl="1"/>
            <a:r>
              <a:rPr lang="en-GB" dirty="0">
                <a:latin typeface="Courier" pitchFamily="2" charset="0"/>
              </a:rPr>
              <a:t>void</a:t>
            </a:r>
            <a:r>
              <a:rPr lang="en-GB" dirty="0"/>
              <a:t>: return nothing</a:t>
            </a:r>
          </a:p>
          <a:p>
            <a:pPr lvl="1"/>
            <a:r>
              <a:rPr lang="en-GB" dirty="0">
                <a:latin typeface="Courier" pitchFamily="2" charset="0"/>
              </a:rPr>
              <a:t>int</a:t>
            </a:r>
            <a:r>
              <a:rPr lang="en-GB" dirty="0"/>
              <a:t>: return primary key of inserted item </a:t>
            </a:r>
          </a:p>
          <a:p>
            <a:pPr lvl="1"/>
            <a:r>
              <a:rPr lang="en-GB" dirty="0">
                <a:latin typeface="Courier" pitchFamily="2" charset="0"/>
              </a:rPr>
              <a:t>List&lt;int&gt;</a:t>
            </a:r>
            <a:r>
              <a:rPr lang="en-GB" dirty="0"/>
              <a:t>: return primary keys of inserted items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171381-C851-5E48-8600-0C012002FE0D}"/>
              </a:ext>
            </a:extLst>
          </p:cNvPr>
          <p:cNvSpPr/>
          <p:nvPr/>
        </p:nvSpPr>
        <p:spPr>
          <a:xfrm>
            <a:off x="5717267" y="1372742"/>
            <a:ext cx="632898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Palatino Linotype" panose="02040502050505030304" pitchFamily="18" charset="0"/>
              </a:rPr>
              <a:t>Examples: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@Insert(</a:t>
            </a:r>
            <a:r>
              <a:rPr lang="en-GB" dirty="0" err="1">
                <a:latin typeface="Courier" pitchFamily="2" charset="0"/>
              </a:rPr>
              <a:t>onConflict</a:t>
            </a:r>
            <a:r>
              <a:rPr lang="en-GB" dirty="0">
                <a:latin typeface="Courier" pitchFamily="2" charset="0"/>
              </a:rPr>
              <a:t>: </a:t>
            </a:r>
            <a:r>
              <a:rPr lang="en-GB" dirty="0" err="1">
                <a:latin typeface="Courier" pitchFamily="2" charset="0"/>
              </a:rPr>
              <a:t>OnConflictStrategy.rollback</a:t>
            </a:r>
            <a:r>
              <a:rPr lang="en-GB" dirty="0">
                <a:latin typeface="Courier" pitchFamily="2" charset="0"/>
              </a:rPr>
              <a:t>)</a:t>
            </a:r>
          </a:p>
          <a:p>
            <a:r>
              <a:rPr lang="en-GB" dirty="0">
                <a:latin typeface="Courier" pitchFamily="2" charset="0"/>
              </a:rPr>
              <a:t>Future&lt;void&gt; </a:t>
            </a:r>
            <a:r>
              <a:rPr lang="en-GB" dirty="0" err="1">
                <a:latin typeface="Courier" pitchFamily="2" charset="0"/>
              </a:rPr>
              <a:t>insertPerson</a:t>
            </a:r>
            <a:r>
              <a:rPr lang="en-GB" dirty="0">
                <a:latin typeface="Courier" pitchFamily="2" charset="0"/>
              </a:rPr>
              <a:t>(Person person);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@insert</a:t>
            </a:r>
          </a:p>
          <a:p>
            <a:r>
              <a:rPr lang="en-GB" dirty="0">
                <a:latin typeface="Courier" pitchFamily="2" charset="0"/>
              </a:rPr>
              <a:t>Future&lt;List&lt;int&gt;&gt; </a:t>
            </a:r>
            <a:r>
              <a:rPr lang="en-GB" dirty="0" err="1">
                <a:latin typeface="Courier" pitchFamily="2" charset="0"/>
              </a:rPr>
              <a:t>insertPeople</a:t>
            </a:r>
            <a:r>
              <a:rPr lang="en-GB" dirty="0">
                <a:latin typeface="Courier" pitchFamily="2" charset="0"/>
              </a:rPr>
              <a:t>(List&lt;Person&gt; persons);</a:t>
            </a:r>
            <a:endParaRPr lang="en-IT" dirty="0">
              <a:latin typeface="Courier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4CC2B-02CE-9DC4-DFD9-D62327A0F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9025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DAO -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5126808" cy="5334907"/>
          </a:xfrm>
        </p:spPr>
        <p:txBody>
          <a:bodyPr>
            <a:normAutofit/>
          </a:bodyPr>
          <a:lstStyle/>
          <a:p>
            <a:r>
              <a:rPr lang="en-GB" dirty="0">
                <a:latin typeface="Courier" pitchFamily="2" charset="0"/>
              </a:rPr>
              <a:t>@update </a:t>
            </a:r>
            <a:r>
              <a:rPr lang="en-GB" dirty="0"/>
              <a:t>marks a method as an update method. </a:t>
            </a:r>
          </a:p>
          <a:p>
            <a:r>
              <a:rPr lang="en-GB" dirty="0"/>
              <a:t>When using the capitalized </a:t>
            </a:r>
            <a:r>
              <a:rPr lang="en-GB" dirty="0">
                <a:latin typeface="Courier" pitchFamily="2" charset="0"/>
              </a:rPr>
              <a:t>@Update </a:t>
            </a:r>
            <a:r>
              <a:rPr lang="en-GB" dirty="0"/>
              <a:t>you can specify a conflict strategy. Else it just defaults to aborting the update. </a:t>
            </a:r>
          </a:p>
          <a:p>
            <a:r>
              <a:rPr lang="en-GB" dirty="0"/>
              <a:t>These methods can return a </a:t>
            </a:r>
            <a:r>
              <a:rPr lang="en-GB" dirty="0">
                <a:latin typeface="Courier" pitchFamily="2" charset="0"/>
              </a:rPr>
              <a:t>Future</a:t>
            </a:r>
            <a:r>
              <a:rPr lang="en-GB" dirty="0"/>
              <a:t> of:</a:t>
            </a:r>
          </a:p>
          <a:p>
            <a:pPr lvl="1"/>
            <a:r>
              <a:rPr lang="en-GB" sz="2400" dirty="0">
                <a:latin typeface="Courier" pitchFamily="2" charset="0"/>
              </a:rPr>
              <a:t>void</a:t>
            </a:r>
            <a:r>
              <a:rPr lang="en-GB" dirty="0"/>
              <a:t>: return nothing</a:t>
            </a:r>
          </a:p>
          <a:p>
            <a:pPr lvl="1"/>
            <a:r>
              <a:rPr lang="en-GB" sz="2400" dirty="0">
                <a:latin typeface="Courier" pitchFamily="2" charset="0"/>
              </a:rPr>
              <a:t>int</a:t>
            </a:r>
            <a:r>
              <a:rPr lang="en-GB" dirty="0"/>
              <a:t>: return number of changed rows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171381-C851-5E48-8600-0C012002FE0D}"/>
              </a:ext>
            </a:extLst>
          </p:cNvPr>
          <p:cNvSpPr/>
          <p:nvPr/>
        </p:nvSpPr>
        <p:spPr>
          <a:xfrm>
            <a:off x="5671934" y="1361167"/>
            <a:ext cx="632898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Palatino Linotype" panose="02040502050505030304" pitchFamily="18" charset="0"/>
              </a:rPr>
              <a:t>Examples: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@Update(</a:t>
            </a:r>
            <a:r>
              <a:rPr lang="en-GB" dirty="0" err="1">
                <a:latin typeface="Courier" pitchFamily="2" charset="0"/>
              </a:rPr>
              <a:t>onConflict</a:t>
            </a:r>
            <a:r>
              <a:rPr lang="en-GB" dirty="0">
                <a:latin typeface="Courier" pitchFamily="2" charset="0"/>
              </a:rPr>
              <a:t>: </a:t>
            </a:r>
            <a:r>
              <a:rPr lang="en-GB" dirty="0" err="1">
                <a:latin typeface="Courier" pitchFamily="2" charset="0"/>
              </a:rPr>
              <a:t>OnConflictStrategy.replace</a:t>
            </a:r>
            <a:r>
              <a:rPr lang="en-GB" dirty="0">
                <a:latin typeface="Courier" pitchFamily="2" charset="0"/>
              </a:rPr>
              <a:t>)</a:t>
            </a:r>
          </a:p>
          <a:p>
            <a:r>
              <a:rPr lang="en-GB" dirty="0">
                <a:latin typeface="Courier" pitchFamily="2" charset="0"/>
              </a:rPr>
              <a:t>Future&lt;void&gt; </a:t>
            </a:r>
            <a:r>
              <a:rPr lang="en-GB" dirty="0" err="1">
                <a:latin typeface="Courier" pitchFamily="2" charset="0"/>
              </a:rPr>
              <a:t>updatePerson</a:t>
            </a:r>
            <a:r>
              <a:rPr lang="en-GB" dirty="0">
                <a:latin typeface="Courier" pitchFamily="2" charset="0"/>
              </a:rPr>
              <a:t>(Person person);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@update</a:t>
            </a:r>
          </a:p>
          <a:p>
            <a:r>
              <a:rPr lang="en-GB" dirty="0">
                <a:latin typeface="Courier" pitchFamily="2" charset="0"/>
              </a:rPr>
              <a:t>Future&lt;int&gt; </a:t>
            </a:r>
            <a:r>
              <a:rPr lang="en-GB" dirty="0" err="1">
                <a:latin typeface="Courier" pitchFamily="2" charset="0"/>
              </a:rPr>
              <a:t>updatePeople</a:t>
            </a:r>
            <a:r>
              <a:rPr lang="en-GB" dirty="0">
                <a:latin typeface="Courier" pitchFamily="2" charset="0"/>
              </a:rPr>
              <a:t>(List&lt;Person&gt; persons);</a:t>
            </a:r>
            <a:endParaRPr lang="en-IT" dirty="0">
              <a:latin typeface="Courier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1D8AE7-3747-F07F-C3F4-DB74F73BA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916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DAO - Delete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5126808" cy="5334907"/>
          </a:xfrm>
        </p:spPr>
        <p:txBody>
          <a:bodyPr>
            <a:normAutofit/>
          </a:bodyPr>
          <a:lstStyle/>
          <a:p>
            <a:r>
              <a:rPr lang="en-GB" dirty="0">
                <a:latin typeface="Courier" pitchFamily="2" charset="0"/>
              </a:rPr>
              <a:t>@delete </a:t>
            </a:r>
            <a:r>
              <a:rPr lang="en-GB" dirty="0"/>
              <a:t>marks a method as a deletion method. </a:t>
            </a:r>
          </a:p>
          <a:p>
            <a:endParaRPr lang="en-GB" dirty="0"/>
          </a:p>
          <a:p>
            <a:r>
              <a:rPr lang="en-GB" dirty="0"/>
              <a:t>These methods can return a </a:t>
            </a:r>
            <a:r>
              <a:rPr lang="en-GB" dirty="0">
                <a:latin typeface="Courier" pitchFamily="2" charset="0"/>
              </a:rPr>
              <a:t>Future</a:t>
            </a:r>
            <a:r>
              <a:rPr lang="en-GB" dirty="0"/>
              <a:t> of:</a:t>
            </a:r>
          </a:p>
          <a:p>
            <a:pPr lvl="1"/>
            <a:r>
              <a:rPr lang="en-GB" sz="2400" dirty="0">
                <a:latin typeface="Courier" pitchFamily="2" charset="0"/>
              </a:rPr>
              <a:t>void</a:t>
            </a:r>
            <a:r>
              <a:rPr lang="en-GB" dirty="0"/>
              <a:t>: return nothing</a:t>
            </a:r>
          </a:p>
          <a:p>
            <a:pPr lvl="1"/>
            <a:r>
              <a:rPr lang="en-GB" sz="2400" dirty="0">
                <a:latin typeface="Courier" pitchFamily="2" charset="0"/>
              </a:rPr>
              <a:t>int</a:t>
            </a:r>
            <a:r>
              <a:rPr lang="en-GB" dirty="0"/>
              <a:t>: return number of deleted rows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171381-C851-5E48-8600-0C012002FE0D}"/>
              </a:ext>
            </a:extLst>
          </p:cNvPr>
          <p:cNvSpPr/>
          <p:nvPr/>
        </p:nvSpPr>
        <p:spPr>
          <a:xfrm>
            <a:off x="5752956" y="1361167"/>
            <a:ext cx="63289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Palatino Linotype" panose="02040502050505030304" pitchFamily="18" charset="0"/>
              </a:rPr>
              <a:t>Examples: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@delete</a:t>
            </a:r>
          </a:p>
          <a:p>
            <a:r>
              <a:rPr lang="en-GB" dirty="0">
                <a:latin typeface="Courier" pitchFamily="2" charset="0"/>
              </a:rPr>
              <a:t>Future&lt;void&gt; </a:t>
            </a:r>
            <a:r>
              <a:rPr lang="en-GB" dirty="0" err="1">
                <a:latin typeface="Courier" pitchFamily="2" charset="0"/>
              </a:rPr>
              <a:t>deletePerson</a:t>
            </a:r>
            <a:r>
              <a:rPr lang="en-GB" dirty="0">
                <a:latin typeface="Courier" pitchFamily="2" charset="0"/>
              </a:rPr>
              <a:t>(Person person);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@delete</a:t>
            </a:r>
          </a:p>
          <a:p>
            <a:r>
              <a:rPr lang="en-GB" dirty="0">
                <a:latin typeface="Courier" pitchFamily="2" charset="0"/>
              </a:rPr>
              <a:t>Future&lt;int&gt; </a:t>
            </a:r>
            <a:r>
              <a:rPr lang="en-GB" dirty="0" err="1">
                <a:latin typeface="Courier" pitchFamily="2" charset="0"/>
              </a:rPr>
              <a:t>deletePeople</a:t>
            </a:r>
            <a:r>
              <a:rPr lang="en-GB" dirty="0">
                <a:latin typeface="Courier" pitchFamily="2" charset="0"/>
              </a:rPr>
              <a:t>(List&lt;Person&gt; persons);</a:t>
            </a:r>
            <a:endParaRPr lang="en-IT" dirty="0">
              <a:latin typeface="Courier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7083C9-B925-7216-DCD3-967BBF1F8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70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3" y="1361167"/>
            <a:ext cx="5667828" cy="5334907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To create a Database, define an abstract class which extends </a:t>
            </a:r>
            <a:r>
              <a:rPr lang="en-GB" dirty="0" err="1">
                <a:latin typeface="Courier" pitchFamily="2" charset="0"/>
              </a:rPr>
              <a:t>FloorDatabase</a:t>
            </a:r>
            <a:r>
              <a:rPr lang="en-GB" dirty="0"/>
              <a:t>. </a:t>
            </a:r>
          </a:p>
          <a:p>
            <a:r>
              <a:rPr lang="en-GB" dirty="0"/>
              <a:t>Furthermore, it's required to add </a:t>
            </a:r>
            <a:r>
              <a:rPr lang="en-GB" dirty="0">
                <a:latin typeface="Courier" pitchFamily="2" charset="0"/>
              </a:rPr>
              <a:t>@Database</a:t>
            </a:r>
            <a:r>
              <a:rPr lang="en-GB" dirty="0"/>
              <a:t>() to the signature of the class. </a:t>
            </a:r>
          </a:p>
          <a:p>
            <a:r>
              <a:rPr lang="en-GB" dirty="0"/>
              <a:t>Make sure to add the created entity to the entities attribute of the </a:t>
            </a:r>
            <a:r>
              <a:rPr lang="en-GB" dirty="0">
                <a:latin typeface="Courier" pitchFamily="2" charset="0"/>
              </a:rPr>
              <a:t>@Database </a:t>
            </a:r>
            <a:r>
              <a:rPr lang="en-GB" dirty="0"/>
              <a:t>annotation. </a:t>
            </a:r>
          </a:p>
          <a:p>
            <a:r>
              <a:rPr lang="en-GB" dirty="0"/>
              <a:t>In order to make the generated code work, it's required to also add the </a:t>
            </a:r>
            <a:r>
              <a:rPr lang="en-GB" dirty="0">
                <a:highlight>
                  <a:srgbClr val="FFFF00"/>
                </a:highlight>
              </a:rPr>
              <a:t>highlighted</a:t>
            </a:r>
            <a:r>
              <a:rPr lang="en-GB" dirty="0"/>
              <a:t> imports in the example.</a:t>
            </a:r>
          </a:p>
          <a:p>
            <a:r>
              <a:rPr lang="en-GB" dirty="0"/>
              <a:t>Make sure to add </a:t>
            </a:r>
            <a:r>
              <a:rPr lang="en-GB" dirty="0">
                <a:latin typeface="Courier" pitchFamily="2" charset="0"/>
              </a:rPr>
              <a:t>part</a:t>
            </a:r>
            <a:r>
              <a:rPr lang="en-GB" dirty="0"/>
              <a:t> </a:t>
            </a:r>
            <a:r>
              <a:rPr lang="en-GB" dirty="0">
                <a:latin typeface="Courier" pitchFamily="2" charset="0"/>
              </a:rPr>
              <a:t>'</a:t>
            </a:r>
            <a:r>
              <a:rPr lang="en-GB" dirty="0" err="1">
                <a:latin typeface="Courier" pitchFamily="2" charset="0"/>
              </a:rPr>
              <a:t>database.g.dart</a:t>
            </a:r>
            <a:r>
              <a:rPr lang="en-GB" dirty="0">
                <a:latin typeface="Courier" pitchFamily="2" charset="0"/>
              </a:rPr>
              <a:t>'; </a:t>
            </a:r>
            <a:r>
              <a:rPr lang="en-GB" dirty="0"/>
              <a:t>beneath the imports of this file. It's important to note that </a:t>
            </a:r>
            <a:r>
              <a:rPr lang="en-GB" dirty="0">
                <a:latin typeface="Courier" pitchFamily="2" charset="0"/>
              </a:rPr>
              <a:t>'database</a:t>
            </a:r>
            <a:r>
              <a:rPr lang="en-GB" dirty="0"/>
              <a:t>' has to get exchanged with the filename of the database definition. In this case, the file is named </a:t>
            </a:r>
            <a:r>
              <a:rPr lang="en-GB" dirty="0" err="1">
                <a:latin typeface="Courier" pitchFamily="2" charset="0"/>
              </a:rPr>
              <a:t>database.dart</a:t>
            </a:r>
            <a:r>
              <a:rPr lang="en-GB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171381-C851-5E48-8600-0C012002FE0D}"/>
              </a:ext>
            </a:extLst>
          </p:cNvPr>
          <p:cNvSpPr/>
          <p:nvPr/>
        </p:nvSpPr>
        <p:spPr>
          <a:xfrm>
            <a:off x="6280190" y="1991488"/>
            <a:ext cx="583883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ighlight>
                  <a:srgbClr val="FFFF00"/>
                </a:highlight>
                <a:latin typeface="Courier" pitchFamily="2" charset="0"/>
              </a:rPr>
              <a:t>// required package imports</a:t>
            </a:r>
          </a:p>
          <a:p>
            <a:r>
              <a:rPr lang="en-GB" dirty="0">
                <a:highlight>
                  <a:srgbClr val="FFFF00"/>
                </a:highlight>
                <a:latin typeface="Courier" pitchFamily="2" charset="0"/>
              </a:rPr>
              <a:t>import '</a:t>
            </a:r>
            <a:r>
              <a:rPr lang="en-GB" dirty="0" err="1">
                <a:highlight>
                  <a:srgbClr val="FFFF00"/>
                </a:highlight>
                <a:latin typeface="Courier" pitchFamily="2" charset="0"/>
              </a:rPr>
              <a:t>dart:async</a:t>
            </a:r>
            <a:r>
              <a:rPr lang="en-GB" dirty="0">
                <a:highlight>
                  <a:srgbClr val="FFFF00"/>
                </a:highlight>
                <a:latin typeface="Courier" pitchFamily="2" charset="0"/>
              </a:rPr>
              <a:t>';</a:t>
            </a:r>
          </a:p>
          <a:p>
            <a:r>
              <a:rPr lang="en-GB" dirty="0">
                <a:highlight>
                  <a:srgbClr val="FFFF00"/>
                </a:highlight>
                <a:latin typeface="Courier" pitchFamily="2" charset="0"/>
              </a:rPr>
              <a:t>import '</a:t>
            </a:r>
            <a:r>
              <a:rPr lang="en-GB" dirty="0" err="1">
                <a:highlight>
                  <a:srgbClr val="FFFF00"/>
                </a:highlight>
                <a:latin typeface="Courier" pitchFamily="2" charset="0"/>
              </a:rPr>
              <a:t>package:floor</a:t>
            </a:r>
            <a:r>
              <a:rPr lang="en-GB" dirty="0">
                <a:highlight>
                  <a:srgbClr val="FFFF00"/>
                </a:highlight>
                <a:latin typeface="Courier" pitchFamily="2" charset="0"/>
              </a:rPr>
              <a:t>/</a:t>
            </a:r>
            <a:r>
              <a:rPr lang="en-GB" dirty="0" err="1">
                <a:highlight>
                  <a:srgbClr val="FFFF00"/>
                </a:highlight>
                <a:latin typeface="Courier" pitchFamily="2" charset="0"/>
              </a:rPr>
              <a:t>floor.dart</a:t>
            </a:r>
            <a:r>
              <a:rPr lang="en-GB" dirty="0">
                <a:highlight>
                  <a:srgbClr val="FFFF00"/>
                </a:highlight>
                <a:latin typeface="Courier" pitchFamily="2" charset="0"/>
              </a:rPr>
              <a:t>';</a:t>
            </a:r>
          </a:p>
          <a:p>
            <a:r>
              <a:rPr lang="en-GB" dirty="0">
                <a:highlight>
                  <a:srgbClr val="FFFF00"/>
                </a:highlight>
                <a:latin typeface="Courier" pitchFamily="2" charset="0"/>
              </a:rPr>
              <a:t>import '</a:t>
            </a:r>
            <a:r>
              <a:rPr lang="en-GB" dirty="0" err="1">
                <a:highlight>
                  <a:srgbClr val="FFFF00"/>
                </a:highlight>
                <a:latin typeface="Courier" pitchFamily="2" charset="0"/>
              </a:rPr>
              <a:t>package:sqflite</a:t>
            </a:r>
            <a:r>
              <a:rPr lang="en-GB" dirty="0">
                <a:highlight>
                  <a:srgbClr val="FFFF00"/>
                </a:highlight>
                <a:latin typeface="Courier" pitchFamily="2" charset="0"/>
              </a:rPr>
              <a:t>/</a:t>
            </a:r>
            <a:r>
              <a:rPr lang="en-GB" dirty="0" err="1">
                <a:highlight>
                  <a:srgbClr val="FFFF00"/>
                </a:highlight>
                <a:latin typeface="Courier" pitchFamily="2" charset="0"/>
              </a:rPr>
              <a:t>sqflite.dart</a:t>
            </a:r>
            <a:r>
              <a:rPr lang="en-GB" dirty="0">
                <a:highlight>
                  <a:srgbClr val="FFFF00"/>
                </a:highlight>
                <a:latin typeface="Courier" pitchFamily="2" charset="0"/>
              </a:rPr>
              <a:t>' as </a:t>
            </a:r>
            <a:r>
              <a:rPr lang="en-GB" dirty="0" err="1">
                <a:highlight>
                  <a:srgbClr val="FFFF00"/>
                </a:highlight>
                <a:latin typeface="Courier" pitchFamily="2" charset="0"/>
              </a:rPr>
              <a:t>sqflite</a:t>
            </a:r>
            <a:r>
              <a:rPr lang="en-GB" dirty="0">
                <a:highlight>
                  <a:srgbClr val="FFFF00"/>
                </a:highlight>
                <a:latin typeface="Courier" pitchFamily="2" charset="0"/>
              </a:rPr>
              <a:t>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import '</a:t>
            </a:r>
            <a:r>
              <a:rPr lang="en-GB" dirty="0" err="1">
                <a:latin typeface="Courier" pitchFamily="2" charset="0"/>
              </a:rPr>
              <a:t>dao</a:t>
            </a:r>
            <a:r>
              <a:rPr lang="en-GB" dirty="0">
                <a:latin typeface="Courier" pitchFamily="2" charset="0"/>
              </a:rPr>
              <a:t>/</a:t>
            </a:r>
            <a:r>
              <a:rPr lang="en-GB" dirty="0" err="1">
                <a:latin typeface="Courier" pitchFamily="2" charset="0"/>
              </a:rPr>
              <a:t>person_dao.dart</a:t>
            </a:r>
            <a:r>
              <a:rPr lang="en-GB" dirty="0">
                <a:latin typeface="Courier" pitchFamily="2" charset="0"/>
              </a:rPr>
              <a:t>';</a:t>
            </a:r>
          </a:p>
          <a:p>
            <a:r>
              <a:rPr lang="en-GB" dirty="0">
                <a:latin typeface="Courier" pitchFamily="2" charset="0"/>
              </a:rPr>
              <a:t>import 'entity/</a:t>
            </a:r>
            <a:r>
              <a:rPr lang="en-GB" dirty="0" err="1">
                <a:latin typeface="Courier" pitchFamily="2" charset="0"/>
              </a:rPr>
              <a:t>person.dart</a:t>
            </a:r>
            <a:r>
              <a:rPr lang="en-GB" dirty="0">
                <a:latin typeface="Courier" pitchFamily="2" charset="0"/>
              </a:rPr>
              <a:t>';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part '</a:t>
            </a:r>
            <a:r>
              <a:rPr lang="en-GB" dirty="0" err="1">
                <a:latin typeface="Courier" pitchFamily="2" charset="0"/>
              </a:rPr>
              <a:t>database.g.dart</a:t>
            </a:r>
            <a:r>
              <a:rPr lang="en-GB" dirty="0">
                <a:latin typeface="Courier" pitchFamily="2" charset="0"/>
              </a:rPr>
              <a:t>'; // the generated code will be there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@Database(version: 1, entities: [Person])</a:t>
            </a:r>
          </a:p>
          <a:p>
            <a:r>
              <a:rPr lang="en-GB" dirty="0">
                <a:latin typeface="Courier" pitchFamily="2" charset="0"/>
              </a:rPr>
              <a:t>abstract class </a:t>
            </a:r>
            <a:r>
              <a:rPr lang="en-GB" dirty="0" err="1">
                <a:latin typeface="Courier" pitchFamily="2" charset="0"/>
              </a:rPr>
              <a:t>AppDatabase</a:t>
            </a:r>
            <a:r>
              <a:rPr lang="en-GB" dirty="0">
                <a:latin typeface="Courier" pitchFamily="2" charset="0"/>
              </a:rPr>
              <a:t> extends </a:t>
            </a:r>
            <a:r>
              <a:rPr lang="en-GB" dirty="0" err="1">
                <a:latin typeface="Courier" pitchFamily="2" charset="0"/>
              </a:rPr>
              <a:t>FloorDatabase</a:t>
            </a:r>
            <a:r>
              <a:rPr lang="en-GB" dirty="0">
                <a:latin typeface="Courier" pitchFamily="2" charset="0"/>
              </a:rPr>
              <a:t> {</a:t>
            </a:r>
          </a:p>
          <a:p>
            <a:r>
              <a:rPr lang="en-GB" dirty="0">
                <a:latin typeface="Courier" pitchFamily="2" charset="0"/>
              </a:rPr>
              <a:t>  </a:t>
            </a:r>
            <a:r>
              <a:rPr lang="en-GB" dirty="0" err="1">
                <a:latin typeface="Courier" pitchFamily="2" charset="0"/>
              </a:rPr>
              <a:t>PersonDao</a:t>
            </a:r>
            <a:r>
              <a:rPr lang="en-GB" dirty="0">
                <a:latin typeface="Courier" pitchFamily="2" charset="0"/>
              </a:rPr>
              <a:t> get </a:t>
            </a:r>
            <a:r>
              <a:rPr lang="en-GB" dirty="0" err="1">
                <a:latin typeface="Courier" pitchFamily="2" charset="0"/>
              </a:rPr>
              <a:t>personDao</a:t>
            </a:r>
            <a:r>
              <a:rPr lang="en-GB" dirty="0">
                <a:latin typeface="Courier" pitchFamily="2" charset="0"/>
              </a:rPr>
              <a:t>;</a:t>
            </a:r>
          </a:p>
          <a:p>
            <a:r>
              <a:rPr lang="en-GB" dirty="0">
                <a:latin typeface="Courier" pitchFamily="2" charset="0"/>
              </a:rPr>
              <a:t>}</a:t>
            </a:r>
            <a:endParaRPr lang="en-IT" dirty="0">
              <a:latin typeface="Courier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C34E2-1186-3541-9AA4-08E1385234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22" t="-8254" r="-664" b="79329"/>
          <a:stretch/>
        </p:blipFill>
        <p:spPr>
          <a:xfrm>
            <a:off x="6400801" y="896784"/>
            <a:ext cx="5299656" cy="109470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ECAA4-8897-6AD2-286A-53D779061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55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The Floor package</a:t>
            </a:r>
          </a:p>
          <a:p>
            <a:r>
              <a:rPr lang="en-GB" sz="2600" b="1" dirty="0"/>
              <a:t>Code generation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Case study and how to integrate a DB with Provider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Two tips for the project</a:t>
            </a:r>
          </a:p>
          <a:p>
            <a:endParaRPr lang="en-GB" sz="26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19978-C91F-EFDF-8759-A33E01C8D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90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The final step: generating all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9675303" cy="5334907"/>
          </a:xfrm>
        </p:spPr>
        <p:txBody>
          <a:bodyPr>
            <a:normAutofit/>
          </a:bodyPr>
          <a:lstStyle/>
          <a:p>
            <a:r>
              <a:rPr lang="en-GB" dirty="0"/>
              <a:t>To generate the code simply open the terminal of VS Code and run </a:t>
            </a:r>
            <a:br>
              <a:rPr lang="en-GB" dirty="0"/>
            </a:br>
            <a:br>
              <a:rPr lang="en-GB" dirty="0">
                <a:latin typeface="Courier" pitchFamily="2" charset="0"/>
              </a:rPr>
            </a:br>
            <a:r>
              <a:rPr lang="en-GB" dirty="0">
                <a:latin typeface="Courier" pitchFamily="2" charset="0"/>
              </a:rPr>
              <a:t>flutter packages pub run </a:t>
            </a:r>
            <a:r>
              <a:rPr lang="en-GB" dirty="0" err="1">
                <a:latin typeface="Courier" pitchFamily="2" charset="0"/>
              </a:rPr>
              <a:t>build_runner</a:t>
            </a:r>
            <a:r>
              <a:rPr lang="en-GB" dirty="0">
                <a:latin typeface="Courier" pitchFamily="2" charset="0"/>
              </a:rPr>
              <a:t> build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Remember that every time you change something in the code of the entities, the </a:t>
            </a:r>
            <a:r>
              <a:rPr lang="en-GB" dirty="0" err="1"/>
              <a:t>daos</a:t>
            </a:r>
            <a:r>
              <a:rPr lang="en-GB" dirty="0"/>
              <a:t>, or the database, you need to rerun the command!</a:t>
            </a:r>
          </a:p>
          <a:p>
            <a:endParaRPr lang="en-GB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343EAFD-A321-C74C-A060-2331947D6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723" y="2958240"/>
            <a:ext cx="5469407" cy="133400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073D8-6D06-964D-92BA-CB1F068C5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265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Use the generated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3" y="1361168"/>
            <a:ext cx="10602500" cy="2542394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For obtaining an instance of the database, use the generated </a:t>
            </a:r>
            <a:r>
              <a:rPr lang="en-GB" dirty="0">
                <a:latin typeface="Courier" pitchFamily="2" charset="0"/>
              </a:rPr>
              <a:t>$</a:t>
            </a:r>
            <a:r>
              <a:rPr lang="en-GB" dirty="0" err="1">
                <a:latin typeface="Courier" pitchFamily="2" charset="0"/>
              </a:rPr>
              <a:t>FloorAppDatabase</a:t>
            </a:r>
            <a:r>
              <a:rPr lang="en-GB" dirty="0">
                <a:latin typeface="Courier" pitchFamily="2" charset="0"/>
              </a:rPr>
              <a:t> </a:t>
            </a:r>
            <a:r>
              <a:rPr lang="en-GB" dirty="0"/>
              <a:t>class, which allows access to a database builder. </a:t>
            </a:r>
          </a:p>
          <a:p>
            <a:pPr lvl="1"/>
            <a:r>
              <a:rPr lang="en-GB" dirty="0"/>
              <a:t>The name is composed by </a:t>
            </a:r>
            <a:r>
              <a:rPr lang="en-GB" dirty="0">
                <a:latin typeface="Courier" pitchFamily="2" charset="0"/>
              </a:rPr>
              <a:t>$Floor </a:t>
            </a:r>
            <a:r>
              <a:rPr lang="en-GB" dirty="0"/>
              <a:t>and the database class name.</a:t>
            </a:r>
          </a:p>
          <a:p>
            <a:pPr lvl="1"/>
            <a:r>
              <a:rPr lang="en-GB" dirty="0"/>
              <a:t>The string passed to </a:t>
            </a:r>
            <a:r>
              <a:rPr lang="en-GB" dirty="0" err="1">
                <a:latin typeface="Courier" pitchFamily="2" charset="0"/>
              </a:rPr>
              <a:t>databaseBuilder</a:t>
            </a:r>
            <a:r>
              <a:rPr lang="en-GB" dirty="0">
                <a:latin typeface="Courier" pitchFamily="2" charset="0"/>
              </a:rPr>
              <a:t>() </a:t>
            </a:r>
            <a:r>
              <a:rPr lang="en-GB" dirty="0"/>
              <a:t>will be the database file name. </a:t>
            </a:r>
          </a:p>
          <a:p>
            <a:pPr lvl="1"/>
            <a:endParaRPr lang="en-GB" dirty="0"/>
          </a:p>
          <a:p>
            <a:r>
              <a:rPr lang="en-GB" dirty="0"/>
              <a:t>For initializing the database, call </a:t>
            </a:r>
            <a:r>
              <a:rPr lang="en-GB" dirty="0">
                <a:latin typeface="Courier" pitchFamily="2" charset="0"/>
              </a:rPr>
              <a:t>build() </a:t>
            </a:r>
            <a:r>
              <a:rPr lang="en-GB" dirty="0"/>
              <a:t>and make sure to </a:t>
            </a:r>
            <a:r>
              <a:rPr lang="en-GB" dirty="0">
                <a:latin typeface="Courier" pitchFamily="2" charset="0"/>
              </a:rPr>
              <a:t>await</a:t>
            </a:r>
            <a:r>
              <a:rPr lang="en-GB" dirty="0"/>
              <a:t> the result.</a:t>
            </a:r>
          </a:p>
          <a:p>
            <a:pPr lvl="1"/>
            <a:r>
              <a:rPr lang="en-GB" dirty="0"/>
              <a:t>You need to do it at the beginning of your app.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171381-C851-5E48-8600-0C012002FE0D}"/>
              </a:ext>
            </a:extLst>
          </p:cNvPr>
          <p:cNvSpPr/>
          <p:nvPr/>
        </p:nvSpPr>
        <p:spPr>
          <a:xfrm>
            <a:off x="868101" y="4110751"/>
            <a:ext cx="1110620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ourier" pitchFamily="2" charset="0"/>
              </a:rPr>
              <a:t>//Example on how to </a:t>
            </a:r>
            <a:r>
              <a:rPr lang="en-GB" dirty="0" err="1">
                <a:latin typeface="Courier" pitchFamily="2" charset="0"/>
              </a:rPr>
              <a:t>init</a:t>
            </a:r>
            <a:r>
              <a:rPr lang="en-GB" dirty="0">
                <a:latin typeface="Courier" pitchFamily="2" charset="0"/>
              </a:rPr>
              <a:t> the DB</a:t>
            </a:r>
          </a:p>
          <a:p>
            <a:r>
              <a:rPr lang="en-GB" dirty="0">
                <a:latin typeface="Courier" pitchFamily="2" charset="0"/>
              </a:rPr>
              <a:t>final </a:t>
            </a:r>
            <a:r>
              <a:rPr lang="en-GB" dirty="0" err="1">
                <a:latin typeface="Courier" pitchFamily="2" charset="0"/>
              </a:rPr>
              <a:t>AppDatabase</a:t>
            </a:r>
            <a:r>
              <a:rPr lang="en-GB" dirty="0">
                <a:latin typeface="Courier" pitchFamily="2" charset="0"/>
              </a:rPr>
              <a:t> database = await $</a:t>
            </a:r>
            <a:r>
              <a:rPr lang="en-GB" dirty="0" err="1">
                <a:latin typeface="Courier" pitchFamily="2" charset="0"/>
              </a:rPr>
              <a:t>FloorAppDatabase.databaseBuilder</a:t>
            </a:r>
            <a:r>
              <a:rPr lang="en-GB" dirty="0">
                <a:latin typeface="Courier" pitchFamily="2" charset="0"/>
              </a:rPr>
              <a:t>('</a:t>
            </a:r>
            <a:r>
              <a:rPr lang="en-GB" dirty="0" err="1">
                <a:latin typeface="Courier" pitchFamily="2" charset="0"/>
              </a:rPr>
              <a:t>app_database.db</a:t>
            </a:r>
            <a:r>
              <a:rPr lang="en-GB" dirty="0">
                <a:latin typeface="Courier" pitchFamily="2" charset="0"/>
              </a:rPr>
              <a:t>').build();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//Example on the use</a:t>
            </a:r>
          </a:p>
          <a:p>
            <a:r>
              <a:rPr lang="en-GB" dirty="0">
                <a:latin typeface="Courier" pitchFamily="2" charset="0"/>
              </a:rPr>
              <a:t>final </a:t>
            </a:r>
            <a:r>
              <a:rPr lang="en-GB" dirty="0" err="1">
                <a:latin typeface="Courier" pitchFamily="2" charset="0"/>
              </a:rPr>
              <a:t>personDao</a:t>
            </a:r>
            <a:r>
              <a:rPr lang="en-GB" dirty="0">
                <a:latin typeface="Courier" pitchFamily="2" charset="0"/>
              </a:rPr>
              <a:t> = </a:t>
            </a:r>
            <a:r>
              <a:rPr lang="en-GB" dirty="0" err="1">
                <a:latin typeface="Courier" pitchFamily="2" charset="0"/>
              </a:rPr>
              <a:t>database.personDao</a:t>
            </a:r>
            <a:r>
              <a:rPr lang="en-GB" dirty="0">
                <a:latin typeface="Courier" pitchFamily="2" charset="0"/>
              </a:rPr>
              <a:t>;</a:t>
            </a:r>
          </a:p>
          <a:p>
            <a:r>
              <a:rPr lang="en-GB" dirty="0">
                <a:latin typeface="Courier" pitchFamily="2" charset="0"/>
              </a:rPr>
              <a:t>final person = Person(1, 'Frank');</a:t>
            </a:r>
          </a:p>
          <a:p>
            <a:r>
              <a:rPr lang="en-GB" dirty="0">
                <a:latin typeface="Courier" pitchFamily="2" charset="0"/>
              </a:rPr>
              <a:t>await </a:t>
            </a:r>
            <a:r>
              <a:rPr lang="en-GB" dirty="0" err="1">
                <a:latin typeface="Courier" pitchFamily="2" charset="0"/>
              </a:rPr>
              <a:t>personDao.insertPerson</a:t>
            </a:r>
            <a:r>
              <a:rPr lang="en-GB" dirty="0">
                <a:latin typeface="Courier" pitchFamily="2" charset="0"/>
              </a:rPr>
              <a:t>(person);</a:t>
            </a:r>
          </a:p>
          <a:p>
            <a:r>
              <a:rPr lang="en-GB" dirty="0">
                <a:latin typeface="Courier" pitchFamily="2" charset="0"/>
              </a:rPr>
              <a:t>final result = await </a:t>
            </a:r>
            <a:r>
              <a:rPr lang="en-GB" dirty="0" err="1">
                <a:latin typeface="Courier" pitchFamily="2" charset="0"/>
              </a:rPr>
              <a:t>personDao.findPersonById</a:t>
            </a:r>
            <a:r>
              <a:rPr lang="en-GB" dirty="0">
                <a:latin typeface="Courier" pitchFamily="2" charset="0"/>
              </a:rPr>
              <a:t>(1);</a:t>
            </a:r>
            <a:endParaRPr lang="en-IT" dirty="0">
              <a:latin typeface="Courier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9F965-1F1D-BF93-74B6-EF393B553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7051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The Floor package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Code generation</a:t>
            </a:r>
          </a:p>
          <a:p>
            <a:r>
              <a:rPr lang="en-GB" sz="2600" b="1" dirty="0"/>
              <a:t>Case study and how to integrate a DB with Provider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Two tips for the project</a:t>
            </a:r>
          </a:p>
          <a:p>
            <a:endParaRPr lang="en-GB" sz="26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B74B6E-D609-97CF-FA13-5F7991306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5143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Case of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3" y="1361167"/>
            <a:ext cx="6840728" cy="5334907"/>
          </a:xfrm>
        </p:spPr>
        <p:txBody>
          <a:bodyPr>
            <a:normAutofit/>
          </a:bodyPr>
          <a:lstStyle/>
          <a:p>
            <a:r>
              <a:rPr lang="en-GB" dirty="0"/>
              <a:t>As simple use case, let’s implement a very simple DB and a “TODO” simple app called ‘</a:t>
            </a:r>
            <a:r>
              <a:rPr lang="en-GB" dirty="0" err="1"/>
              <a:t>busy_day</a:t>
            </a:r>
            <a:r>
              <a:rPr lang="en-GB" dirty="0"/>
              <a:t>’. </a:t>
            </a:r>
          </a:p>
          <a:p>
            <a:endParaRPr lang="en-GB" dirty="0"/>
          </a:p>
          <a:p>
            <a:r>
              <a:rPr lang="en-GB" dirty="0"/>
              <a:t>The database will consist of only 1 table: </a:t>
            </a:r>
            <a:r>
              <a:rPr lang="en-GB" dirty="0" err="1"/>
              <a:t>Todo</a:t>
            </a:r>
            <a:endParaRPr lang="en-GB" dirty="0"/>
          </a:p>
          <a:p>
            <a:endParaRPr lang="en-GB" dirty="0"/>
          </a:p>
          <a:p>
            <a:r>
              <a:rPr lang="en-GB" dirty="0"/>
              <a:t>The app will consist of a simple </a:t>
            </a:r>
            <a:r>
              <a:rPr lang="en-GB" dirty="0" err="1">
                <a:latin typeface="Courier" pitchFamily="2" charset="0"/>
              </a:rPr>
              <a:t>ListView</a:t>
            </a:r>
            <a:r>
              <a:rPr lang="en-GB" dirty="0"/>
              <a:t> that visualizes,  inserts and deletes the entries of the </a:t>
            </a:r>
            <a:r>
              <a:rPr lang="en-GB" dirty="0" err="1"/>
              <a:t>Todo</a:t>
            </a:r>
            <a:r>
              <a:rPr lang="en-GB" dirty="0"/>
              <a:t> table. So we have to “implement” the following three queries:</a:t>
            </a:r>
          </a:p>
          <a:p>
            <a:pPr lvl="1"/>
            <a:r>
              <a:rPr lang="en-GB" dirty="0"/>
              <a:t>SELECT to obtain all the </a:t>
            </a:r>
            <a:r>
              <a:rPr lang="en-GB" dirty="0" err="1"/>
              <a:t>Todos</a:t>
            </a:r>
            <a:r>
              <a:rPr lang="en-GB" dirty="0"/>
              <a:t> in the table;</a:t>
            </a:r>
          </a:p>
          <a:p>
            <a:pPr lvl="1"/>
            <a:r>
              <a:rPr lang="en-GB" dirty="0"/>
              <a:t>DELETE to remove a </a:t>
            </a:r>
            <a:r>
              <a:rPr lang="en-GB" dirty="0" err="1"/>
              <a:t>Todo</a:t>
            </a:r>
            <a:r>
              <a:rPr lang="en-GB" dirty="0"/>
              <a:t> from the table;</a:t>
            </a:r>
          </a:p>
          <a:p>
            <a:pPr lvl="1"/>
            <a:r>
              <a:rPr lang="en-GB" dirty="0"/>
              <a:t>INSERT to create a </a:t>
            </a:r>
            <a:r>
              <a:rPr lang="en-GB" dirty="0" err="1"/>
              <a:t>Todo</a:t>
            </a:r>
            <a:r>
              <a:rPr lang="en-GB" dirty="0"/>
              <a:t> and put it in the table.</a:t>
            </a:r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busy_day" descr="busy_day">
            <a:hlinkClick r:id="" action="ppaction://media"/>
            <a:extLst>
              <a:ext uri="{FF2B5EF4-FFF2-40B4-BE49-F238E27FC236}">
                <a16:creationId xmlns:a16="http://schemas.microsoft.com/office/drawing/2014/main" id="{466FF79F-6022-9849-B3C5-246B58C7A4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74690" y="298174"/>
            <a:ext cx="2893115" cy="626165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E95737-DBD7-C15C-5B8F-6AD7E483F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302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Case of study – State management with Provider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3" y="1361167"/>
            <a:ext cx="3420364" cy="4970185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How to “integrate” the DB in the business logic of an app using providers?</a:t>
            </a:r>
          </a:p>
          <a:p>
            <a:r>
              <a:rPr lang="en-GB" dirty="0"/>
              <a:t>We will take inspiration from the repository design pattern.</a:t>
            </a:r>
          </a:p>
          <a:p>
            <a:endParaRPr lang="en-GB" dirty="0"/>
          </a:p>
          <a:p>
            <a:r>
              <a:rPr lang="en-GB" dirty="0"/>
              <a:t>What happens now if, for example, you have a </a:t>
            </a:r>
            <a:r>
              <a:rPr lang="en-GB" dirty="0" err="1"/>
              <a:t>ListView</a:t>
            </a:r>
            <a:r>
              <a:rPr lang="en-GB" dirty="0"/>
              <a:t>, that visualizes the entry of a table, and somebody deletes something from that table?</a:t>
            </a:r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439EF33-5A95-C84C-8EEF-6FF2B3156F3F}"/>
              </a:ext>
            </a:extLst>
          </p:cNvPr>
          <p:cNvSpPr txBox="1">
            <a:spLocks/>
          </p:cNvSpPr>
          <p:nvPr/>
        </p:nvSpPr>
        <p:spPr>
          <a:xfrm>
            <a:off x="0" y="6548909"/>
            <a:ext cx="12192000" cy="355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T" sz="1600" dirty="0">
                <a:ea typeface="Palatino" pitchFamily="2" charset="77"/>
              </a:rPr>
              <a:t>Full example in lab_11-database/busy_day/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3E82CA-EFEF-5744-9DAD-60E8718AB6CA}"/>
              </a:ext>
            </a:extLst>
          </p:cNvPr>
          <p:cNvSpPr/>
          <p:nvPr/>
        </p:nvSpPr>
        <p:spPr>
          <a:xfrm>
            <a:off x="4278720" y="2951789"/>
            <a:ext cx="2488557" cy="1415437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b="1" dirty="0">
                <a:latin typeface="Palatino Linotype" panose="02040502050505030304" pitchFamily="18" charset="0"/>
                <a:ea typeface="Palatino" pitchFamily="2" charset="77"/>
              </a:rPr>
              <a:t>Class (Repository) </a:t>
            </a:r>
            <a:r>
              <a:rPr lang="en-IT" dirty="0">
                <a:latin typeface="Palatino Linotype" panose="02040502050505030304" pitchFamily="18" charset="0"/>
                <a:ea typeface="Palatino" pitchFamily="2" charset="77"/>
              </a:rPr>
              <a:t>that wraps DAO methods and extends ChangeNotifier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A227F8-790D-584D-A16C-EBB9B7019E34}"/>
              </a:ext>
            </a:extLst>
          </p:cNvPr>
          <p:cNvSpPr/>
          <p:nvPr/>
        </p:nvSpPr>
        <p:spPr>
          <a:xfrm>
            <a:off x="7268840" y="4943562"/>
            <a:ext cx="1745900" cy="1088021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b="1" dirty="0">
                <a:latin typeface="Palatino Linotype" panose="02040502050505030304" pitchFamily="18" charset="0"/>
                <a:ea typeface="Palatino" pitchFamily="2" charset="77"/>
              </a:rPr>
              <a:t>Widget</a:t>
            </a:r>
            <a:r>
              <a:rPr lang="en-IT" dirty="0">
                <a:latin typeface="Palatino Linotype" panose="02040502050505030304" pitchFamily="18" charset="0"/>
                <a:ea typeface="Palatino" pitchFamily="2" charset="77"/>
              </a:rPr>
              <a:t> using the methods of the Repository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359258-330D-C943-8EF7-C82632941AB4}"/>
              </a:ext>
            </a:extLst>
          </p:cNvPr>
          <p:cNvSpPr/>
          <p:nvPr/>
        </p:nvSpPr>
        <p:spPr>
          <a:xfrm>
            <a:off x="8287479" y="2850500"/>
            <a:ext cx="2812642" cy="1618013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b="1" dirty="0">
                <a:latin typeface="Palatino Linotype" panose="02040502050505030304" pitchFamily="18" charset="0"/>
                <a:ea typeface="Palatino" pitchFamily="2" charset="77"/>
              </a:rPr>
              <a:t>Consumer</a:t>
            </a:r>
            <a:r>
              <a:rPr lang="en-IT" dirty="0">
                <a:latin typeface="Palatino Linotype" panose="02040502050505030304" pitchFamily="18" charset="0"/>
                <a:ea typeface="Palatino" pitchFamily="2" charset="77"/>
              </a:rPr>
              <a:t> of the Repository (this allows to access to the DB and rebuilds if something in the DB changes)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A398CE-44E9-644F-A11B-7BC226FE4F97}"/>
              </a:ext>
            </a:extLst>
          </p:cNvPr>
          <p:cNvSpPr/>
          <p:nvPr/>
        </p:nvSpPr>
        <p:spPr>
          <a:xfrm>
            <a:off x="4278719" y="4703103"/>
            <a:ext cx="2488557" cy="553731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b="1" dirty="0">
                <a:latin typeface="Palatino Linotype" panose="02040502050505030304" pitchFamily="18" charset="0"/>
                <a:ea typeface="Palatino" pitchFamily="2" charset="77"/>
              </a:rPr>
              <a:t>DAO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E5A227-D368-D149-8984-2803628C5AC4}"/>
              </a:ext>
            </a:extLst>
          </p:cNvPr>
          <p:cNvSpPr/>
          <p:nvPr/>
        </p:nvSpPr>
        <p:spPr>
          <a:xfrm>
            <a:off x="6147051" y="1197065"/>
            <a:ext cx="3240911" cy="1317558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b="1" dirty="0">
                <a:latin typeface="Palatino Linotype" panose="02040502050505030304" pitchFamily="18" charset="0"/>
                <a:ea typeface="Palatino" pitchFamily="2" charset="77"/>
              </a:rPr>
              <a:t>ChangeNotifierProvider</a:t>
            </a:r>
            <a:r>
              <a:rPr lang="en-IT" dirty="0">
                <a:latin typeface="Palatino Linotype" panose="02040502050505030304" pitchFamily="18" charset="0"/>
                <a:ea typeface="Palatino" pitchFamily="2" charset="77"/>
              </a:rPr>
              <a:t> that provides the Repository to the app widget tree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8905786-2371-1E4A-8F13-D5D0562A81B0}"/>
              </a:ext>
            </a:extLst>
          </p:cNvPr>
          <p:cNvCxnSpPr>
            <a:cxnSpLocks/>
            <a:stCxn id="8" idx="0"/>
            <a:endCxn id="4" idx="2"/>
          </p:cNvCxnSpPr>
          <p:nvPr/>
        </p:nvCxnSpPr>
        <p:spPr>
          <a:xfrm flipV="1">
            <a:off x="5522998" y="4367226"/>
            <a:ext cx="1" cy="335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A218D4-FC7F-2E4B-A6DA-A38904839117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V="1">
            <a:off x="5522999" y="2514623"/>
            <a:ext cx="2244508" cy="437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F9A6EED-E79A-C448-AF53-EC0C41945089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67507" y="2514623"/>
            <a:ext cx="1926293" cy="335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DF3CEB8-9FBA-1B42-9D96-6AD7B17506CF}"/>
              </a:ext>
            </a:extLst>
          </p:cNvPr>
          <p:cNvSpPr/>
          <p:nvPr/>
        </p:nvSpPr>
        <p:spPr>
          <a:xfrm>
            <a:off x="4278718" y="5718312"/>
            <a:ext cx="2488557" cy="553731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b="1" dirty="0">
                <a:latin typeface="Palatino Linotype" panose="02040502050505030304" pitchFamily="18" charset="0"/>
                <a:ea typeface="Palatino" pitchFamily="2" charset="77"/>
              </a:rPr>
              <a:t>DB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DE4DF30-6B57-0148-84C3-69BAA60ADF89}"/>
              </a:ext>
            </a:extLst>
          </p:cNvPr>
          <p:cNvCxnSpPr>
            <a:cxnSpLocks/>
            <a:stCxn id="27" idx="0"/>
            <a:endCxn id="8" idx="2"/>
          </p:cNvCxnSpPr>
          <p:nvPr/>
        </p:nvCxnSpPr>
        <p:spPr>
          <a:xfrm flipV="1">
            <a:off x="5522997" y="5256834"/>
            <a:ext cx="1" cy="461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61D2DF30-3584-124C-869E-A5401F7D4895}"/>
              </a:ext>
            </a:extLst>
          </p:cNvPr>
          <p:cNvSpPr/>
          <p:nvPr/>
        </p:nvSpPr>
        <p:spPr>
          <a:xfrm>
            <a:off x="9203787" y="4943561"/>
            <a:ext cx="1745899" cy="1088021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>
                <a:latin typeface="Palatino Linotype" panose="02040502050505030304" pitchFamily="18" charset="0"/>
                <a:ea typeface="Palatino" pitchFamily="2" charset="77"/>
              </a:rPr>
              <a:t>UI </a:t>
            </a:r>
            <a:r>
              <a:rPr lang="en-IT" b="1" dirty="0">
                <a:latin typeface="Palatino Linotype" panose="02040502050505030304" pitchFamily="18" charset="0"/>
                <a:ea typeface="Palatino" pitchFamily="2" charset="77"/>
              </a:rPr>
              <a:t>Widget</a:t>
            </a:r>
            <a:r>
              <a:rPr lang="en-IT" dirty="0">
                <a:latin typeface="Palatino Linotype" panose="02040502050505030304" pitchFamily="18" charset="0"/>
                <a:ea typeface="Palatino" pitchFamily="2" charset="77"/>
              </a:rPr>
              <a:t> showing the data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5BB2D8A-1410-8A41-91B6-2D80DA56D51B}"/>
              </a:ext>
            </a:extLst>
          </p:cNvPr>
          <p:cNvSpPr/>
          <p:nvPr/>
        </p:nvSpPr>
        <p:spPr>
          <a:xfrm>
            <a:off x="11226485" y="4943560"/>
            <a:ext cx="753314" cy="1088021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b="1" dirty="0">
                <a:latin typeface="Palatino Linotype" panose="02040502050505030304" pitchFamily="18" charset="0"/>
                <a:ea typeface="Palatino" pitchFamily="2" charset="77"/>
              </a:rPr>
              <a:t>…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0444B73-BA84-F54A-B1D2-C50C928B14DB}"/>
              </a:ext>
            </a:extLst>
          </p:cNvPr>
          <p:cNvCxnSpPr>
            <a:cxnSpLocks/>
            <a:stCxn id="7" idx="2"/>
            <a:endCxn id="43" idx="0"/>
          </p:cNvCxnSpPr>
          <p:nvPr/>
        </p:nvCxnSpPr>
        <p:spPr>
          <a:xfrm>
            <a:off x="9693800" y="4468513"/>
            <a:ext cx="1909342" cy="47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9585B95-AEE7-604C-B4E4-DB58AC50B65F}"/>
              </a:ext>
            </a:extLst>
          </p:cNvPr>
          <p:cNvCxnSpPr>
            <a:cxnSpLocks/>
            <a:stCxn id="7" idx="2"/>
            <a:endCxn id="34" idx="0"/>
          </p:cNvCxnSpPr>
          <p:nvPr/>
        </p:nvCxnSpPr>
        <p:spPr>
          <a:xfrm>
            <a:off x="9693800" y="4468513"/>
            <a:ext cx="382937" cy="475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27582C-B957-E940-BF4F-F9CC6B1DF04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8141790" y="4468513"/>
            <a:ext cx="1552010" cy="475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DBE4922-835F-5B1B-9B53-76D85768C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950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sz="2600" b="1" dirty="0"/>
              <a:t>The Floor package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Code generation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Case study and how to integrate a DB with Provider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Two tips for the project</a:t>
            </a:r>
          </a:p>
          <a:p>
            <a:endParaRPr lang="en-GB" sz="26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2C0C4-2648-A333-B181-B296D96E2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417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The Floor package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Code generation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Case study and how to integrate a DB with Provider</a:t>
            </a:r>
          </a:p>
          <a:p>
            <a:r>
              <a:rPr lang="en-GB" sz="2600" b="1" dirty="0"/>
              <a:t>Two tips for the project</a:t>
            </a:r>
          </a:p>
          <a:p>
            <a:endParaRPr lang="en-GB" sz="26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1544B-5B8A-4269-1D9A-340B91C73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5991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Two tips for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8808425" cy="53349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During the project discussion it would be nice to see/discuss</a:t>
            </a:r>
          </a:p>
          <a:p>
            <a:endParaRPr lang="en-US" dirty="0"/>
          </a:p>
          <a:p>
            <a:r>
              <a:rPr lang="en-US" dirty="0"/>
              <a:t>The ER diagram of the database </a:t>
            </a:r>
          </a:p>
          <a:p>
            <a:endParaRPr lang="en-US" dirty="0"/>
          </a:p>
          <a:p>
            <a:r>
              <a:rPr lang="en-US" dirty="0"/>
              <a:t>How you decided to manage your data in terms of regulatory aspects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AC9D9-56B2-A358-3738-F03E7EEB2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4971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The Floor package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Code generation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Case study and how to integrate a DB with Provider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Two tips for the project</a:t>
            </a:r>
          </a:p>
          <a:p>
            <a:endParaRPr lang="en-GB" sz="26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sz="2600" b="1" dirty="0"/>
              <a:t>Exercise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3CF5E-79D3-9E57-8AAE-51F80D72E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0130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7504209" cy="5334907"/>
          </a:xfrm>
        </p:spPr>
        <p:txBody>
          <a:bodyPr>
            <a:normAutofit lnSpcReduction="10000"/>
          </a:bodyPr>
          <a:lstStyle/>
          <a:p>
            <a:r>
              <a:rPr lang="en-GB" dirty="0"/>
              <a:t>Exercise 11.01 </a:t>
            </a:r>
          </a:p>
          <a:p>
            <a:endParaRPr lang="en-US" dirty="0"/>
          </a:p>
          <a:p>
            <a:pPr lvl="1"/>
            <a:r>
              <a:rPr lang="en-US" dirty="0"/>
              <a:t>Start from the code of exercise 07.01.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Use Floor to define a proper entity, DAO, and DB to persist the meal data.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Note that Floor does not support natively the </a:t>
            </a:r>
            <a:r>
              <a:rPr lang="en-US" dirty="0" err="1"/>
              <a:t>DateTime</a:t>
            </a:r>
            <a:r>
              <a:rPr lang="en-US" dirty="0"/>
              <a:t> type. As such, to define the entity of the meal you must use a </a:t>
            </a:r>
            <a:r>
              <a:rPr lang="en-US" dirty="0" err="1"/>
              <a:t>TypeConverter</a:t>
            </a:r>
            <a:r>
              <a:rPr lang="en-US" dirty="0"/>
              <a:t>. Try to follow the docs to implement it:</a:t>
            </a:r>
          </a:p>
          <a:p>
            <a:pPr lvl="2"/>
            <a:r>
              <a:rPr lang="en-US" dirty="0">
                <a:hlinkClick r:id="rId4"/>
              </a:rPr>
              <a:t>https://pinchbv.github.io/floor/type-converters/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If you are not able to solve the “</a:t>
            </a:r>
            <a:r>
              <a:rPr lang="en-US" dirty="0" err="1"/>
              <a:t>TypeConverter</a:t>
            </a:r>
            <a:r>
              <a:rPr lang="en-US" dirty="0"/>
              <a:t> issue”, you can find the solution in the lab repository. Particularly, look at  lib/database/</a:t>
            </a:r>
            <a:r>
              <a:rPr lang="en-US" dirty="0" err="1"/>
              <a:t>typeConverters</a:t>
            </a:r>
            <a:r>
              <a:rPr lang="en-US" dirty="0"/>
              <a:t>/</a:t>
            </a:r>
            <a:r>
              <a:rPr lang="en-US" dirty="0" err="1"/>
              <a:t>dateTimeConverter.dart</a:t>
            </a:r>
            <a:r>
              <a:rPr lang="en-US" dirty="0"/>
              <a:t> and lib/database/</a:t>
            </a:r>
            <a:r>
              <a:rPr lang="en-US" dirty="0" err="1"/>
              <a:t>database.dart</a:t>
            </a:r>
            <a:r>
              <a:rPr lang="en-US" dirty="0"/>
              <a:t> files.</a:t>
            </a:r>
          </a:p>
        </p:txBody>
      </p:sp>
      <p:pic>
        <p:nvPicPr>
          <p:cNvPr id="4" name="meal_manager" descr="meal_manager">
            <a:hlinkClick r:id="" action="ppaction://media"/>
            <a:extLst>
              <a:ext uri="{FF2B5EF4-FFF2-40B4-BE49-F238E27FC236}">
                <a16:creationId xmlns:a16="http://schemas.microsoft.com/office/drawing/2014/main" id="{A860ECFE-7CE0-D544-B4BB-4D7DC301C2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73774" y="301487"/>
            <a:ext cx="2890054" cy="625502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85B3FF-AD3C-DAB0-3EA7-0A24C0A37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7099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8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The Floor package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Code generation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Case study and how to integrate a DB with Provider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Two tips for the project</a:t>
            </a:r>
          </a:p>
          <a:p>
            <a:endParaRPr lang="en-GB" sz="26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sz="2600" b="1" dirty="0"/>
              <a:t>Homework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Resources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9E5364-CDEA-8957-8C68-27D1ED68A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358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Homework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endParaRPr lang="en-GB" dirty="0"/>
          </a:p>
          <a:p>
            <a:pPr marL="0" indent="0">
              <a:buNone/>
            </a:pPr>
            <a:br>
              <a:rPr lang="en-GB" dirty="0"/>
            </a:br>
            <a:endParaRPr lang="en-IT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4CBAAE-4207-3A44-A8BB-6279B2D47877}"/>
              </a:ext>
            </a:extLst>
          </p:cNvPr>
          <p:cNvSpPr txBox="1">
            <a:spLocks/>
          </p:cNvSpPr>
          <p:nvPr/>
        </p:nvSpPr>
        <p:spPr>
          <a:xfrm>
            <a:off x="428171" y="1361167"/>
            <a:ext cx="10913119" cy="5334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50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50"/>
              </a:buClr>
              <a:buFont typeface="Times New Roman" panose="02020603050405020304" pitchFamily="18" charset="0"/>
              <a:buChar char="̶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Get familiar with Floor by taking a look at the docs </a:t>
            </a:r>
          </a:p>
          <a:p>
            <a:pPr lvl="1"/>
            <a:endParaRPr lang="en-US" dirty="0"/>
          </a:p>
          <a:p>
            <a:r>
              <a:rPr lang="en-US" dirty="0"/>
              <a:t>Try to integrate Floor in your project. Here’s a possible roadmap to follow: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Start by defining (on paper) a simple DB made of 1 table able to store 1 ”type” of data fetched from IMPACT, e.g., step counts.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Create the entity that implement the table you designed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Create the DAO for that entity. Again, I suggest to start easy: define just 3 queries: one for reading all the entries of the table (SELECT), one for inserting entries (INSERT), and one for deleting entries (DELETE)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Create the DB and generate the code.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Create the repository that wraps the DAO and extend </a:t>
            </a:r>
            <a:r>
              <a:rPr lang="en-US" dirty="0" err="1">
                <a:latin typeface="Courier" pitchFamily="2" charset="0"/>
              </a:rPr>
              <a:t>ChangeNotifier</a:t>
            </a:r>
            <a:endParaRPr lang="en-US" dirty="0">
              <a:latin typeface="Courier" pitchFamily="2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Initialize the DB at the beginning of your code and provide the repository to the app.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Try to use the DB.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Go back to step 1 and add the other tables according to your needs.</a:t>
            </a:r>
            <a:endParaRPr lang="en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155AA3-F6C1-6BA4-86E9-7C04A951C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378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11213368" cy="5334907"/>
          </a:xfrm>
        </p:spPr>
        <p:txBody>
          <a:bodyPr>
            <a:normAutofit/>
          </a:bodyPr>
          <a:lstStyle/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Recap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The Floor package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Code generation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Case study and how to integrate a DB with Provider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Two tips for the project</a:t>
            </a:r>
          </a:p>
          <a:p>
            <a:endParaRPr lang="en-GB" sz="26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Exercise</a:t>
            </a:r>
          </a:p>
          <a:p>
            <a:r>
              <a:rPr lang="en-GB" sz="2600" dirty="0">
                <a:solidFill>
                  <a:schemeClr val="bg2">
                    <a:lumMod val="90000"/>
                  </a:schemeClr>
                </a:solidFill>
              </a:rPr>
              <a:t>Homework</a:t>
            </a:r>
          </a:p>
          <a:p>
            <a:r>
              <a:rPr lang="en-GB" sz="2600" b="1" dirty="0"/>
              <a:t>Resources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78221-04E5-FCF4-214B-C2A67B3B2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491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1" y="1361167"/>
            <a:ext cx="10913119" cy="5334907"/>
          </a:xfrm>
        </p:spPr>
        <p:txBody>
          <a:bodyPr>
            <a:normAutofit/>
          </a:bodyPr>
          <a:lstStyle/>
          <a:p>
            <a:r>
              <a:rPr lang="en-IT" dirty="0"/>
              <a:t>Floor official docs</a:t>
            </a:r>
          </a:p>
          <a:p>
            <a:pPr lvl="1"/>
            <a:r>
              <a:rPr lang="en-GB" dirty="0">
                <a:hlinkClick r:id="rId2"/>
              </a:rPr>
              <a:t>https://pinchbv.github.io/floor/</a:t>
            </a:r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Repository design pattern</a:t>
            </a:r>
          </a:p>
          <a:p>
            <a:pPr lvl="1"/>
            <a:r>
              <a:rPr lang="en-GB" dirty="0">
                <a:hlinkClick r:id="rId3"/>
              </a:rPr>
              <a:t>https://medium.com/@pererikbergman/repository-design-pattern-e28c0f3e4a30</a:t>
            </a:r>
            <a:r>
              <a:rPr lang="en-GB" dirty="0"/>
              <a:t>  </a:t>
            </a:r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696E1-5A55-4135-90B4-12FE9C161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71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Persist data in a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8522645" cy="5334907"/>
          </a:xfrm>
        </p:spPr>
        <p:txBody>
          <a:bodyPr>
            <a:normAutofit/>
          </a:bodyPr>
          <a:lstStyle/>
          <a:p>
            <a:r>
              <a:rPr lang="en-GB" dirty="0"/>
              <a:t>Today, we will learn how to persist data into our application.</a:t>
            </a:r>
          </a:p>
          <a:p>
            <a:r>
              <a:rPr lang="en-GB" dirty="0"/>
              <a:t>In particular, we will learn how to persist those data into a </a:t>
            </a:r>
            <a:r>
              <a:rPr lang="en-GB" b="1" dirty="0"/>
              <a:t>local</a:t>
            </a:r>
            <a:r>
              <a:rPr lang="en-GB" dirty="0"/>
              <a:t> relational database located in the mobile phone</a:t>
            </a:r>
          </a:p>
          <a:p>
            <a:r>
              <a:rPr lang="en-GB" dirty="0"/>
              <a:t>In Flutter, the local database is commonly a SQLite DB (a lighter version of SQL)</a:t>
            </a:r>
          </a:p>
          <a:p>
            <a:endParaRPr lang="en-GB" dirty="0"/>
          </a:p>
          <a:p>
            <a:r>
              <a:rPr lang="en-GB" dirty="0"/>
              <a:t>Normally, a LOT of repetitive code is required in order to perform common operations, e.g.:</a:t>
            </a:r>
          </a:p>
          <a:p>
            <a:pPr lvl="1"/>
            <a:r>
              <a:rPr lang="en-GB" dirty="0"/>
              <a:t>Map data model to tables and </a:t>
            </a:r>
            <a:r>
              <a:rPr lang="en-GB" dirty="0" err="1"/>
              <a:t>viceversa</a:t>
            </a:r>
            <a:r>
              <a:rPr lang="en-GB" dirty="0"/>
              <a:t>;</a:t>
            </a:r>
          </a:p>
          <a:p>
            <a:pPr lvl="1"/>
            <a:r>
              <a:rPr lang="en-GB" dirty="0"/>
              <a:t>Querying the DB;</a:t>
            </a:r>
          </a:p>
          <a:p>
            <a:pPr lvl="1"/>
            <a:r>
              <a:rPr lang="en-GB" dirty="0"/>
              <a:t>Open and close the DB;</a:t>
            </a:r>
          </a:p>
          <a:p>
            <a:pPr lvl="1"/>
            <a:r>
              <a:rPr lang="en-GB" dirty="0"/>
              <a:t>Manage null-safety;</a:t>
            </a:r>
          </a:p>
          <a:p>
            <a:pPr lvl="1"/>
            <a:r>
              <a:rPr lang="en-GB" dirty="0"/>
              <a:t>…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Graphic 5" descr="Database outline">
            <a:extLst>
              <a:ext uri="{FF2B5EF4-FFF2-40B4-BE49-F238E27FC236}">
                <a16:creationId xmlns:a16="http://schemas.microsoft.com/office/drawing/2014/main" id="{E05E275C-28B6-6440-8ACC-B75EB675B0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83143" y="2484549"/>
            <a:ext cx="1888901" cy="18889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8890E-B25E-6E7A-79C2-7873B162F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3217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Floor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6513541" cy="5334907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Fortunately, there exist several packages that make our life easier when dealing with DB in Flutter.</a:t>
            </a:r>
          </a:p>
          <a:p>
            <a:endParaRPr lang="en-GB" dirty="0"/>
          </a:p>
          <a:p>
            <a:r>
              <a:rPr lang="en-GB" dirty="0"/>
              <a:t>In this course, we will use Floor: a great package that automatically maps classes to database tables and offers full control of the database with the use of SQL:</a:t>
            </a:r>
          </a:p>
          <a:p>
            <a:pPr lvl="1"/>
            <a:r>
              <a:rPr lang="en-GB" dirty="0">
                <a:hlinkClick r:id="rId3"/>
              </a:rPr>
              <a:t>https://pinchbv.github.io/floor/</a:t>
            </a:r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As such, it will be possible to define a table structure via a Dart class and make queries via Dart methods.</a:t>
            </a:r>
          </a:p>
          <a:p>
            <a:endParaRPr lang="en-GB" dirty="0"/>
          </a:p>
          <a:p>
            <a:r>
              <a:rPr lang="en-GB" b="1" dirty="0"/>
              <a:t>Big plus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Floor use the code generation concept: you define the specifics of your queries and DB structure, and Floor will generate the boilerplate code for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122F12-F92D-734E-9685-EF832CD32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607" y="1480044"/>
            <a:ext cx="4170360" cy="202912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8A5B65-4CE5-8646-1AD9-1C57C53BC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4</a:t>
            </a:fld>
            <a:endParaRPr lang="en-GB"/>
          </a:p>
        </p:txBody>
      </p:sp>
      <p:pic>
        <p:nvPicPr>
          <p:cNvPr id="8" name="Picture 7" descr="A picture containing text, font, screenshot&#10;&#10;Description automatically generated">
            <a:extLst>
              <a:ext uri="{FF2B5EF4-FFF2-40B4-BE49-F238E27FC236}">
                <a16:creationId xmlns:a16="http://schemas.microsoft.com/office/drawing/2014/main" id="{EFD4D44E-E01D-D566-F48B-51B497E1E1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607" y="3760098"/>
            <a:ext cx="3618969" cy="253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56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Overall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974039-5FD7-1B47-9139-4CDA2A7D7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03" y="1407912"/>
            <a:ext cx="6857057" cy="495971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ABDD18-9CF8-6B58-B65E-2FB8F14D2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157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6955608" cy="5334907"/>
          </a:xfrm>
        </p:spPr>
        <p:txBody>
          <a:bodyPr>
            <a:normAutofit fontScale="92500"/>
          </a:bodyPr>
          <a:lstStyle/>
          <a:p>
            <a:r>
              <a:rPr lang="en-GB" dirty="0"/>
              <a:t>An Entity defines the model of a table in the DB. Floor automatically creates the mappings between the in-memory objects and DB table rows. </a:t>
            </a:r>
          </a:p>
          <a:p>
            <a:r>
              <a:rPr lang="en-GB" dirty="0"/>
              <a:t>It's possible to supply custom metadata to Floor by adding optional values to the </a:t>
            </a:r>
            <a:r>
              <a:rPr lang="en-GB" dirty="0">
                <a:latin typeface="Courier" pitchFamily="2" charset="0"/>
              </a:rPr>
              <a:t>@Entity</a:t>
            </a:r>
            <a:r>
              <a:rPr lang="en-GB" dirty="0"/>
              <a:t> annotation. </a:t>
            </a:r>
          </a:p>
          <a:p>
            <a:r>
              <a:rPr lang="en-GB" dirty="0"/>
              <a:t>It has the additional attribute of </a:t>
            </a:r>
            <a:r>
              <a:rPr lang="en-GB" dirty="0" err="1">
                <a:latin typeface="Courier" pitchFamily="2" charset="0"/>
              </a:rPr>
              <a:t>tableName</a:t>
            </a:r>
            <a:r>
              <a:rPr lang="en-GB" dirty="0"/>
              <a:t> which opens up the possibility to use a custom name for that specific entity instead of using the class name. </a:t>
            </a:r>
          </a:p>
          <a:p>
            <a:r>
              <a:rPr lang="en-GB" dirty="0">
                <a:latin typeface="Courier" pitchFamily="2" charset="0"/>
              </a:rPr>
              <a:t>@</a:t>
            </a:r>
            <a:r>
              <a:rPr lang="en-GB" dirty="0" err="1">
                <a:latin typeface="Courier" pitchFamily="2" charset="0"/>
              </a:rPr>
              <a:t>PrimaryKey</a:t>
            </a:r>
            <a:r>
              <a:rPr lang="en-GB" dirty="0">
                <a:latin typeface="Courier" pitchFamily="2" charset="0"/>
              </a:rPr>
              <a:t> </a:t>
            </a:r>
            <a:r>
              <a:rPr lang="en-GB" dirty="0"/>
              <a:t>marks the primary key column. This property has to be of type </a:t>
            </a:r>
            <a:r>
              <a:rPr lang="en-GB" dirty="0">
                <a:latin typeface="Courier" pitchFamily="2" charset="0"/>
              </a:rPr>
              <a:t>int</a:t>
            </a:r>
            <a:r>
              <a:rPr lang="en-GB" dirty="0"/>
              <a:t>. The value can be automatically generated by SQLite when </a:t>
            </a:r>
            <a:r>
              <a:rPr lang="en-GB" dirty="0" err="1">
                <a:latin typeface="Courier" pitchFamily="2" charset="0"/>
              </a:rPr>
              <a:t>autoGenerate</a:t>
            </a:r>
            <a:r>
              <a:rPr lang="en-GB" dirty="0">
                <a:latin typeface="Courier" pitchFamily="2" charset="0"/>
              </a:rPr>
              <a:t> : true</a:t>
            </a:r>
            <a:r>
              <a:rPr lang="en-GB" dirty="0"/>
              <a:t>. </a:t>
            </a:r>
          </a:p>
          <a:p>
            <a:r>
              <a:rPr lang="en-GB" dirty="0"/>
              <a:t>If you want a table's column to be nullable, mark the entity's field as nullable with </a:t>
            </a:r>
            <a:r>
              <a:rPr lang="en-GB" dirty="0">
                <a:latin typeface="Courier" pitchFamily="2" charset="0"/>
              </a:rPr>
              <a:t>?</a:t>
            </a:r>
            <a:r>
              <a:rPr lang="en-GB" dirty="0"/>
              <a:t>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171381-C851-5E48-8600-0C012002FE0D}"/>
              </a:ext>
            </a:extLst>
          </p:cNvPr>
          <p:cNvSpPr/>
          <p:nvPr/>
        </p:nvSpPr>
        <p:spPr>
          <a:xfrm>
            <a:off x="7690426" y="3044568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latin typeface="Courier" pitchFamily="2" charset="0"/>
              </a:rPr>
              <a:t>@Entity(</a:t>
            </a:r>
            <a:r>
              <a:rPr lang="en-GB" dirty="0" err="1">
                <a:latin typeface="Courier" pitchFamily="2" charset="0"/>
              </a:rPr>
              <a:t>tableName</a:t>
            </a:r>
            <a:r>
              <a:rPr lang="en-GB" dirty="0">
                <a:latin typeface="Courier" pitchFamily="2" charset="0"/>
              </a:rPr>
              <a:t>: 'person')</a:t>
            </a:r>
          </a:p>
          <a:p>
            <a:r>
              <a:rPr lang="en-GB" dirty="0">
                <a:latin typeface="Courier" pitchFamily="2" charset="0"/>
              </a:rPr>
              <a:t>class Person {</a:t>
            </a:r>
          </a:p>
          <a:p>
            <a:r>
              <a:rPr lang="en-GB" dirty="0">
                <a:latin typeface="Courier" pitchFamily="2" charset="0"/>
              </a:rPr>
              <a:t>  @</a:t>
            </a:r>
            <a:r>
              <a:rPr lang="en-GB" dirty="0" err="1">
                <a:latin typeface="Courier" pitchFamily="2" charset="0"/>
              </a:rPr>
              <a:t>PrimaryKey</a:t>
            </a:r>
            <a:r>
              <a:rPr lang="en-GB" dirty="0">
                <a:latin typeface="Courier" pitchFamily="2" charset="0"/>
              </a:rPr>
              <a:t>(</a:t>
            </a:r>
            <a:r>
              <a:rPr lang="en-GB" dirty="0" err="1">
                <a:latin typeface="Courier" pitchFamily="2" charset="0"/>
              </a:rPr>
              <a:t>autoGenerate</a:t>
            </a:r>
            <a:r>
              <a:rPr lang="en-GB" dirty="0">
                <a:latin typeface="Courier" pitchFamily="2" charset="0"/>
              </a:rPr>
              <a:t>: true)</a:t>
            </a:r>
          </a:p>
          <a:p>
            <a:r>
              <a:rPr lang="en-GB" dirty="0">
                <a:latin typeface="Courier" pitchFamily="2" charset="0"/>
              </a:rPr>
              <a:t>  final int id;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  final String name;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  Person(</a:t>
            </a:r>
            <a:r>
              <a:rPr lang="en-GB" dirty="0" err="1">
                <a:latin typeface="Courier" pitchFamily="2" charset="0"/>
              </a:rPr>
              <a:t>this.id</a:t>
            </a:r>
            <a:r>
              <a:rPr lang="en-GB" dirty="0">
                <a:latin typeface="Courier" pitchFamily="2" charset="0"/>
              </a:rPr>
              <a:t>, </a:t>
            </a:r>
            <a:r>
              <a:rPr lang="en-GB" dirty="0" err="1">
                <a:latin typeface="Courier" pitchFamily="2" charset="0"/>
              </a:rPr>
              <a:t>this.name</a:t>
            </a:r>
            <a:r>
              <a:rPr lang="en-GB" dirty="0">
                <a:latin typeface="Courier" pitchFamily="2" charset="0"/>
              </a:rPr>
              <a:t>);</a:t>
            </a:r>
          </a:p>
          <a:p>
            <a:r>
              <a:rPr lang="en-GB" dirty="0">
                <a:latin typeface="Courier" pitchFamily="2" charset="0"/>
              </a:rPr>
              <a:t>}</a:t>
            </a:r>
            <a:endParaRPr lang="en-IT" dirty="0">
              <a:latin typeface="Courier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C34E2-1186-3541-9AA4-08E1385234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285" t="40034" b="38523"/>
          <a:stretch/>
        </p:blipFill>
        <p:spPr>
          <a:xfrm>
            <a:off x="8869679" y="1473298"/>
            <a:ext cx="1868747" cy="81153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2AE54-B15D-F1E9-E522-EBC01F3E0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0598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Entity - Supported types and Primary Keys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5559879" cy="5334907"/>
          </a:xfrm>
        </p:spPr>
        <p:txBody>
          <a:bodyPr>
            <a:normAutofit/>
          </a:bodyPr>
          <a:lstStyle/>
          <a:p>
            <a:r>
              <a:rPr lang="en-GB" dirty="0"/>
              <a:t>Floor entities can hold values of the following Dart types mapped to their corresponding SQLite types.</a:t>
            </a:r>
          </a:p>
          <a:p>
            <a:r>
              <a:rPr lang="en-GB" dirty="0"/>
              <a:t>In case you want to store sophisticated Dart objects you have to define a </a:t>
            </a:r>
            <a:r>
              <a:rPr lang="en-GB" dirty="0" err="1">
                <a:latin typeface="Courier" pitchFamily="2" charset="0"/>
              </a:rPr>
              <a:t>TypeConverter</a:t>
            </a:r>
            <a:r>
              <a:rPr lang="en-GB" dirty="0"/>
              <a:t> (see exercise 11.01 solution to see how).</a:t>
            </a:r>
          </a:p>
          <a:p>
            <a:endParaRPr lang="en-GB" dirty="0"/>
          </a:p>
          <a:p>
            <a:r>
              <a:rPr lang="en-GB" dirty="0"/>
              <a:t>If you need to define a compound primary key (e.g., many-to-many relationship), you can use again the </a:t>
            </a:r>
            <a:r>
              <a:rPr lang="en-GB" dirty="0">
                <a:latin typeface="Courier" pitchFamily="2" charset="0"/>
              </a:rPr>
              <a:t>@Entity </a:t>
            </a:r>
            <a:r>
              <a:rPr lang="en-GB" dirty="0"/>
              <a:t>annotation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DAA6477-7BFA-284A-977F-AFD2B9031D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09385"/>
              </p:ext>
            </p:extLst>
          </p:nvPr>
        </p:nvGraphicFramePr>
        <p:xfrm>
          <a:off x="6203950" y="1361167"/>
          <a:ext cx="5683250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16948">
                  <a:extLst>
                    <a:ext uri="{9D8B030D-6E8A-4147-A177-3AD203B41FA5}">
                      <a16:colId xmlns:a16="http://schemas.microsoft.com/office/drawing/2014/main" val="1031917400"/>
                    </a:ext>
                  </a:extLst>
                </a:gridCol>
                <a:gridCol w="4266302">
                  <a:extLst>
                    <a:ext uri="{9D8B030D-6E8A-4147-A177-3AD203B41FA5}">
                      <a16:colId xmlns:a16="http://schemas.microsoft.com/office/drawing/2014/main" val="14071428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Dart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SQLite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120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INTEGER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706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FLOAT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916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354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bool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INTEGER (0 = false, 1 = true)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043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Uint8List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>
                          <a:latin typeface="Courier" pitchFamily="2" charset="0"/>
                        </a:rPr>
                        <a:t>BLOB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56780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54A2FD95-959C-F84D-A62C-2B755EA0149B}"/>
              </a:ext>
            </a:extLst>
          </p:cNvPr>
          <p:cNvSpPr/>
          <p:nvPr/>
        </p:nvSpPr>
        <p:spPr>
          <a:xfrm>
            <a:off x="6364546" y="4110751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>
                <a:latin typeface="Courier" pitchFamily="2" charset="0"/>
              </a:rPr>
              <a:t>@Entity(</a:t>
            </a:r>
            <a:r>
              <a:rPr lang="en-GB" b="1" dirty="0" err="1">
                <a:latin typeface="Courier" pitchFamily="2" charset="0"/>
              </a:rPr>
              <a:t>primaryKeys</a:t>
            </a:r>
            <a:r>
              <a:rPr lang="en-GB" b="1" dirty="0">
                <a:latin typeface="Courier" pitchFamily="2" charset="0"/>
              </a:rPr>
              <a:t>: ['id', 'name'])</a:t>
            </a:r>
          </a:p>
          <a:p>
            <a:r>
              <a:rPr lang="en-GB" dirty="0">
                <a:latin typeface="Courier" pitchFamily="2" charset="0"/>
              </a:rPr>
              <a:t>class Person {</a:t>
            </a:r>
          </a:p>
          <a:p>
            <a:r>
              <a:rPr lang="en-GB" dirty="0">
                <a:latin typeface="Courier" pitchFamily="2" charset="0"/>
              </a:rPr>
              <a:t>  final int id;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  final String name;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  Person(</a:t>
            </a:r>
            <a:r>
              <a:rPr lang="en-GB" dirty="0" err="1">
                <a:latin typeface="Courier" pitchFamily="2" charset="0"/>
              </a:rPr>
              <a:t>this.id</a:t>
            </a:r>
            <a:r>
              <a:rPr lang="en-GB" dirty="0">
                <a:latin typeface="Courier" pitchFamily="2" charset="0"/>
              </a:rPr>
              <a:t>, </a:t>
            </a:r>
            <a:r>
              <a:rPr lang="en-GB" dirty="0" err="1">
                <a:latin typeface="Courier" pitchFamily="2" charset="0"/>
              </a:rPr>
              <a:t>this.name</a:t>
            </a:r>
            <a:r>
              <a:rPr lang="en-GB" dirty="0">
                <a:latin typeface="Courier" pitchFamily="2" charset="0"/>
              </a:rPr>
              <a:t>);</a:t>
            </a:r>
          </a:p>
          <a:p>
            <a:r>
              <a:rPr lang="en-GB" dirty="0">
                <a:latin typeface="Courier" pitchFamily="2" charset="0"/>
              </a:rPr>
              <a:t>}</a:t>
            </a:r>
            <a:endParaRPr lang="en-IT" dirty="0">
              <a:latin typeface="Courier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0793F-2F55-DB03-F455-A522D6FB6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5308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Entity - Foreign Keys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5559879" cy="5334907"/>
          </a:xfrm>
        </p:spPr>
        <p:txBody>
          <a:bodyPr>
            <a:normAutofit/>
          </a:bodyPr>
          <a:lstStyle/>
          <a:p>
            <a:r>
              <a:rPr lang="en-GB" dirty="0"/>
              <a:t>To define a foreign keys, add a list of </a:t>
            </a:r>
            <a:r>
              <a:rPr lang="en-GB" dirty="0" err="1">
                <a:latin typeface="Courier" pitchFamily="2" charset="0"/>
              </a:rPr>
              <a:t>ForeignKeys</a:t>
            </a:r>
            <a:r>
              <a:rPr lang="en-GB" dirty="0"/>
              <a:t> to the </a:t>
            </a:r>
            <a:r>
              <a:rPr lang="en-GB" dirty="0">
                <a:latin typeface="Courier" pitchFamily="2" charset="0"/>
              </a:rPr>
              <a:t>@Entity</a:t>
            </a:r>
            <a:r>
              <a:rPr lang="en-GB" dirty="0"/>
              <a:t> annotation of the referencing entity.</a:t>
            </a:r>
          </a:p>
          <a:p>
            <a:r>
              <a:rPr lang="en-GB" dirty="0" err="1">
                <a:latin typeface="Courier" pitchFamily="2" charset="0"/>
              </a:rPr>
              <a:t>childColumns</a:t>
            </a:r>
            <a:r>
              <a:rPr lang="en-GB" dirty="0"/>
              <a:t> define the columns of the current entity, whereas </a:t>
            </a:r>
            <a:r>
              <a:rPr lang="en-GB" dirty="0" err="1">
                <a:latin typeface="Courier" pitchFamily="2" charset="0"/>
              </a:rPr>
              <a:t>parentColumns</a:t>
            </a:r>
            <a:r>
              <a:rPr lang="en-GB" dirty="0"/>
              <a:t> define the columns of the parent entity. </a:t>
            </a:r>
          </a:p>
          <a:p>
            <a:r>
              <a:rPr lang="en-GB" dirty="0"/>
              <a:t>Foreign key actions can get triggered after defining them for the </a:t>
            </a:r>
            <a:r>
              <a:rPr lang="en-GB" dirty="0" err="1">
                <a:latin typeface="Courier" pitchFamily="2" charset="0"/>
              </a:rPr>
              <a:t>onUpdate</a:t>
            </a:r>
            <a:r>
              <a:rPr lang="en-GB" dirty="0"/>
              <a:t> and </a:t>
            </a:r>
            <a:r>
              <a:rPr lang="en-GB" dirty="0" err="1">
                <a:latin typeface="Courier" pitchFamily="2" charset="0"/>
              </a:rPr>
              <a:t>onDelete</a:t>
            </a:r>
            <a:r>
              <a:rPr lang="en-GB" dirty="0"/>
              <a:t> properties.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A2FD95-959C-F84D-A62C-2B755EA0149B}"/>
              </a:ext>
            </a:extLst>
          </p:cNvPr>
          <p:cNvSpPr/>
          <p:nvPr/>
        </p:nvSpPr>
        <p:spPr>
          <a:xfrm>
            <a:off x="6398836" y="1279206"/>
            <a:ext cx="5559879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latin typeface="Courier" pitchFamily="2" charset="0"/>
              </a:rPr>
              <a:t>@Entity(</a:t>
            </a:r>
          </a:p>
          <a:p>
            <a:r>
              <a:rPr lang="en-GB" sz="1600" dirty="0">
                <a:latin typeface="Courier" pitchFamily="2" charset="0"/>
              </a:rPr>
              <a:t>  </a:t>
            </a:r>
            <a:r>
              <a:rPr lang="en-GB" sz="1600" dirty="0" err="1">
                <a:latin typeface="Courier" pitchFamily="2" charset="0"/>
              </a:rPr>
              <a:t>tableName</a:t>
            </a:r>
            <a:r>
              <a:rPr lang="en-GB" sz="1600" dirty="0">
                <a:latin typeface="Courier" pitchFamily="2" charset="0"/>
              </a:rPr>
              <a:t>: 'dog',</a:t>
            </a:r>
          </a:p>
          <a:p>
            <a:r>
              <a:rPr lang="en-GB" sz="1600" dirty="0">
                <a:latin typeface="Courier" pitchFamily="2" charset="0"/>
              </a:rPr>
              <a:t>  </a:t>
            </a:r>
            <a:r>
              <a:rPr lang="en-GB" sz="1600" b="1" dirty="0" err="1">
                <a:latin typeface="Courier" pitchFamily="2" charset="0"/>
              </a:rPr>
              <a:t>foreignKeys</a:t>
            </a:r>
            <a:r>
              <a:rPr lang="en-GB" sz="1600" b="1" dirty="0">
                <a:latin typeface="Courier" pitchFamily="2" charset="0"/>
              </a:rPr>
              <a:t>: [</a:t>
            </a:r>
          </a:p>
          <a:p>
            <a:r>
              <a:rPr lang="en-GB" sz="1600" b="1" dirty="0">
                <a:latin typeface="Courier" pitchFamily="2" charset="0"/>
              </a:rPr>
              <a:t>    </a:t>
            </a:r>
            <a:r>
              <a:rPr lang="en-GB" sz="1600" b="1" dirty="0" err="1">
                <a:latin typeface="Courier" pitchFamily="2" charset="0"/>
              </a:rPr>
              <a:t>ForeignKey</a:t>
            </a:r>
            <a:r>
              <a:rPr lang="en-GB" sz="1600" b="1" dirty="0">
                <a:latin typeface="Courier" pitchFamily="2" charset="0"/>
              </a:rPr>
              <a:t>(</a:t>
            </a:r>
          </a:p>
          <a:p>
            <a:r>
              <a:rPr lang="en-GB" sz="1600" b="1" dirty="0">
                <a:latin typeface="Courier" pitchFamily="2" charset="0"/>
              </a:rPr>
              <a:t>      </a:t>
            </a:r>
            <a:r>
              <a:rPr lang="en-GB" sz="1600" b="1" dirty="0" err="1">
                <a:latin typeface="Courier" pitchFamily="2" charset="0"/>
              </a:rPr>
              <a:t>childColumns</a:t>
            </a:r>
            <a:r>
              <a:rPr lang="en-GB" sz="1600" b="1" dirty="0">
                <a:latin typeface="Courier" pitchFamily="2" charset="0"/>
              </a:rPr>
              <a:t>: ['</a:t>
            </a:r>
            <a:r>
              <a:rPr lang="en-GB" sz="1600" b="1" dirty="0" err="1">
                <a:latin typeface="Courier" pitchFamily="2" charset="0"/>
              </a:rPr>
              <a:t>owner_id</a:t>
            </a:r>
            <a:r>
              <a:rPr lang="en-GB" sz="1600" b="1" dirty="0">
                <a:latin typeface="Courier" pitchFamily="2" charset="0"/>
              </a:rPr>
              <a:t>'],</a:t>
            </a:r>
          </a:p>
          <a:p>
            <a:r>
              <a:rPr lang="en-GB" sz="1600" b="1" dirty="0">
                <a:latin typeface="Courier" pitchFamily="2" charset="0"/>
              </a:rPr>
              <a:t>      </a:t>
            </a:r>
            <a:r>
              <a:rPr lang="en-GB" sz="1600" b="1" dirty="0" err="1">
                <a:latin typeface="Courier" pitchFamily="2" charset="0"/>
              </a:rPr>
              <a:t>parentColumns</a:t>
            </a:r>
            <a:r>
              <a:rPr lang="en-GB" sz="1600" b="1" dirty="0">
                <a:latin typeface="Courier" pitchFamily="2" charset="0"/>
              </a:rPr>
              <a:t>: ['id'],</a:t>
            </a:r>
          </a:p>
          <a:p>
            <a:r>
              <a:rPr lang="en-GB" sz="1600" b="1" dirty="0">
                <a:latin typeface="Courier" pitchFamily="2" charset="0"/>
              </a:rPr>
              <a:t>      entity: Person,</a:t>
            </a:r>
          </a:p>
          <a:p>
            <a:r>
              <a:rPr lang="en-GB" sz="1600" b="1" dirty="0">
                <a:latin typeface="Courier" pitchFamily="2" charset="0"/>
              </a:rPr>
              <a:t>    )</a:t>
            </a:r>
          </a:p>
          <a:p>
            <a:r>
              <a:rPr lang="en-GB" sz="1600" b="1" dirty="0">
                <a:latin typeface="Courier" pitchFamily="2" charset="0"/>
              </a:rPr>
              <a:t>  ],</a:t>
            </a:r>
          </a:p>
          <a:p>
            <a:r>
              <a:rPr lang="en-GB" sz="1600" dirty="0">
                <a:latin typeface="Courier" pitchFamily="2" charset="0"/>
              </a:rPr>
              <a:t>)</a:t>
            </a:r>
          </a:p>
          <a:p>
            <a:r>
              <a:rPr lang="en-GB" sz="1600" dirty="0">
                <a:latin typeface="Courier" pitchFamily="2" charset="0"/>
              </a:rPr>
              <a:t>class Dog {</a:t>
            </a:r>
          </a:p>
          <a:p>
            <a:r>
              <a:rPr lang="en-GB" sz="1600" dirty="0">
                <a:latin typeface="Courier" pitchFamily="2" charset="0"/>
              </a:rPr>
              <a:t>  @</a:t>
            </a:r>
            <a:r>
              <a:rPr lang="en-GB" sz="1600" dirty="0" err="1">
                <a:latin typeface="Courier" pitchFamily="2" charset="0"/>
              </a:rPr>
              <a:t>PrimaryKey</a:t>
            </a:r>
            <a:r>
              <a:rPr lang="en-GB" sz="1600" dirty="0">
                <a:latin typeface="Courier" pitchFamily="2" charset="0"/>
              </a:rPr>
              <a:t>()</a:t>
            </a:r>
          </a:p>
          <a:p>
            <a:r>
              <a:rPr lang="en-GB" sz="1600" dirty="0">
                <a:latin typeface="Courier" pitchFamily="2" charset="0"/>
              </a:rPr>
              <a:t>  final int id;</a:t>
            </a:r>
          </a:p>
          <a:p>
            <a:endParaRPr lang="en-GB" sz="1600" dirty="0">
              <a:latin typeface="Courier" pitchFamily="2" charset="0"/>
            </a:endParaRPr>
          </a:p>
          <a:p>
            <a:r>
              <a:rPr lang="en-GB" sz="1600" dirty="0">
                <a:latin typeface="Courier" pitchFamily="2" charset="0"/>
              </a:rPr>
              <a:t>  final String name;</a:t>
            </a:r>
          </a:p>
          <a:p>
            <a:endParaRPr lang="en-GB" sz="1600" dirty="0">
              <a:latin typeface="Courier" pitchFamily="2" charset="0"/>
            </a:endParaRPr>
          </a:p>
          <a:p>
            <a:r>
              <a:rPr lang="en-GB" sz="1600" dirty="0">
                <a:latin typeface="Courier" pitchFamily="2" charset="0"/>
              </a:rPr>
              <a:t>  @</a:t>
            </a:r>
            <a:r>
              <a:rPr lang="en-GB" sz="1600" dirty="0" err="1">
                <a:latin typeface="Courier" pitchFamily="2" charset="0"/>
              </a:rPr>
              <a:t>ColumnInfo</a:t>
            </a:r>
            <a:r>
              <a:rPr lang="en-GB" sz="1600" dirty="0">
                <a:latin typeface="Courier" pitchFamily="2" charset="0"/>
              </a:rPr>
              <a:t>(name: '</a:t>
            </a:r>
            <a:r>
              <a:rPr lang="en-GB" sz="1600" dirty="0" err="1">
                <a:latin typeface="Courier" pitchFamily="2" charset="0"/>
              </a:rPr>
              <a:t>owner_id</a:t>
            </a:r>
            <a:r>
              <a:rPr lang="en-GB" sz="1600" dirty="0">
                <a:latin typeface="Courier" pitchFamily="2" charset="0"/>
              </a:rPr>
              <a:t>')</a:t>
            </a:r>
          </a:p>
          <a:p>
            <a:r>
              <a:rPr lang="en-GB" sz="1600" dirty="0">
                <a:latin typeface="Courier" pitchFamily="2" charset="0"/>
              </a:rPr>
              <a:t>  final int </a:t>
            </a:r>
            <a:r>
              <a:rPr lang="en-GB" sz="1600" dirty="0" err="1">
                <a:latin typeface="Courier" pitchFamily="2" charset="0"/>
              </a:rPr>
              <a:t>ownerId</a:t>
            </a:r>
            <a:r>
              <a:rPr lang="en-GB" sz="1600" dirty="0">
                <a:latin typeface="Courier" pitchFamily="2" charset="0"/>
              </a:rPr>
              <a:t>;</a:t>
            </a:r>
          </a:p>
          <a:p>
            <a:endParaRPr lang="en-GB" sz="1600" dirty="0">
              <a:latin typeface="Courier" pitchFamily="2" charset="0"/>
            </a:endParaRPr>
          </a:p>
          <a:p>
            <a:r>
              <a:rPr lang="en-GB" sz="1600" dirty="0">
                <a:latin typeface="Courier" pitchFamily="2" charset="0"/>
              </a:rPr>
              <a:t>  Dog(</a:t>
            </a:r>
            <a:r>
              <a:rPr lang="en-GB" sz="1600" dirty="0" err="1">
                <a:latin typeface="Courier" pitchFamily="2" charset="0"/>
              </a:rPr>
              <a:t>this.id</a:t>
            </a:r>
            <a:r>
              <a:rPr lang="en-GB" sz="1600" dirty="0">
                <a:latin typeface="Courier" pitchFamily="2" charset="0"/>
              </a:rPr>
              <a:t>, </a:t>
            </a:r>
            <a:r>
              <a:rPr lang="en-GB" sz="1600" dirty="0" err="1">
                <a:latin typeface="Courier" pitchFamily="2" charset="0"/>
              </a:rPr>
              <a:t>this.name</a:t>
            </a:r>
            <a:r>
              <a:rPr lang="en-GB" sz="1600" dirty="0">
                <a:latin typeface="Courier" pitchFamily="2" charset="0"/>
              </a:rPr>
              <a:t>, </a:t>
            </a:r>
            <a:r>
              <a:rPr lang="en-GB" sz="1600" dirty="0" err="1">
                <a:latin typeface="Courier" pitchFamily="2" charset="0"/>
              </a:rPr>
              <a:t>this.ownerId</a:t>
            </a:r>
            <a:r>
              <a:rPr lang="en-GB" sz="1600" dirty="0">
                <a:latin typeface="Courier" pitchFamily="2" charset="0"/>
              </a:rPr>
              <a:t>);</a:t>
            </a:r>
          </a:p>
          <a:p>
            <a:r>
              <a:rPr lang="en-GB" sz="1600" dirty="0">
                <a:latin typeface="Courier" pitchFamily="2" charset="0"/>
              </a:rPr>
              <a:t>}</a:t>
            </a:r>
            <a:endParaRPr lang="en-IT" sz="1600" dirty="0">
              <a:latin typeface="Courier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C22F3-C2F8-1B21-4ABD-F361CA422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047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1E14-0610-FB4E-BCD3-3BA8CADF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DAO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CCAC-9D70-C543-BBE0-822B6CB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2" y="1361167"/>
            <a:ext cx="5126808" cy="5334907"/>
          </a:xfrm>
        </p:spPr>
        <p:txBody>
          <a:bodyPr>
            <a:normAutofit/>
          </a:bodyPr>
          <a:lstStyle/>
          <a:p>
            <a:r>
              <a:rPr lang="en-GB" dirty="0"/>
              <a:t>These components are responsible for managing access to the underlying SQLite database and are defined as abstract classes with method signatures and query statements.</a:t>
            </a:r>
          </a:p>
          <a:p>
            <a:endParaRPr lang="en-GB" dirty="0"/>
          </a:p>
          <a:p>
            <a:r>
              <a:rPr lang="en-GB" dirty="0"/>
              <a:t>From the practical point-of-view, in the DAO, you will define all the queries you want to be able to execute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171381-C851-5E48-8600-0C012002FE0D}"/>
              </a:ext>
            </a:extLst>
          </p:cNvPr>
          <p:cNvSpPr/>
          <p:nvPr/>
        </p:nvSpPr>
        <p:spPr>
          <a:xfrm>
            <a:off x="5718232" y="2872467"/>
            <a:ext cx="63289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ourier" pitchFamily="2" charset="0"/>
              </a:rPr>
              <a:t>@</a:t>
            </a:r>
            <a:r>
              <a:rPr lang="en-GB" dirty="0" err="1">
                <a:latin typeface="Courier" pitchFamily="2" charset="0"/>
              </a:rPr>
              <a:t>dao</a:t>
            </a:r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abstract class </a:t>
            </a:r>
            <a:r>
              <a:rPr lang="en-GB" dirty="0" err="1">
                <a:latin typeface="Courier" pitchFamily="2" charset="0"/>
              </a:rPr>
              <a:t>PersonDao</a:t>
            </a:r>
            <a:r>
              <a:rPr lang="en-GB" dirty="0">
                <a:latin typeface="Courier" pitchFamily="2" charset="0"/>
              </a:rPr>
              <a:t> {</a:t>
            </a:r>
          </a:p>
          <a:p>
            <a:r>
              <a:rPr lang="en-GB" dirty="0">
                <a:latin typeface="Courier" pitchFamily="2" charset="0"/>
              </a:rPr>
              <a:t>  @Query('SELECT * FROM Person')</a:t>
            </a:r>
          </a:p>
          <a:p>
            <a:r>
              <a:rPr lang="en-GB" dirty="0">
                <a:latin typeface="Courier" pitchFamily="2" charset="0"/>
              </a:rPr>
              <a:t>  Future&lt;List&lt;Person&gt;&gt; </a:t>
            </a:r>
            <a:r>
              <a:rPr lang="en-GB" dirty="0" err="1">
                <a:latin typeface="Courier" pitchFamily="2" charset="0"/>
              </a:rPr>
              <a:t>findAllPeople</a:t>
            </a:r>
            <a:r>
              <a:rPr lang="en-GB" dirty="0">
                <a:latin typeface="Courier" pitchFamily="2" charset="0"/>
              </a:rPr>
              <a:t>();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  @Query('SELECT * FROM Person WHERE id = : id')</a:t>
            </a:r>
          </a:p>
          <a:p>
            <a:r>
              <a:rPr lang="en-GB" dirty="0">
                <a:latin typeface="Courier" pitchFamily="2" charset="0"/>
              </a:rPr>
              <a:t>  Stream&lt;Person?&gt; </a:t>
            </a:r>
            <a:r>
              <a:rPr lang="en-GB" dirty="0" err="1">
                <a:latin typeface="Courier" pitchFamily="2" charset="0"/>
              </a:rPr>
              <a:t>findPersonById</a:t>
            </a:r>
            <a:r>
              <a:rPr lang="en-GB" dirty="0">
                <a:latin typeface="Courier" pitchFamily="2" charset="0"/>
              </a:rPr>
              <a:t>(int id);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  @insert</a:t>
            </a:r>
          </a:p>
          <a:p>
            <a:r>
              <a:rPr lang="en-GB" dirty="0">
                <a:latin typeface="Courier" pitchFamily="2" charset="0"/>
              </a:rPr>
              <a:t>  Future&lt;void&gt; </a:t>
            </a:r>
            <a:r>
              <a:rPr lang="en-GB" dirty="0" err="1">
                <a:latin typeface="Courier" pitchFamily="2" charset="0"/>
              </a:rPr>
              <a:t>insertPerson</a:t>
            </a:r>
            <a:r>
              <a:rPr lang="en-GB" dirty="0">
                <a:latin typeface="Courier" pitchFamily="2" charset="0"/>
              </a:rPr>
              <a:t>(Person person);</a:t>
            </a:r>
          </a:p>
          <a:p>
            <a:r>
              <a:rPr lang="en-GB" dirty="0">
                <a:latin typeface="Courier" pitchFamily="2" charset="0"/>
              </a:rPr>
              <a:t>}</a:t>
            </a:r>
            <a:endParaRPr lang="en-IT" dirty="0">
              <a:latin typeface="Courier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D39BC4-B945-BB44-9ABA-7253AC5453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62" t="21531" r="39647" b="55738"/>
          <a:stretch/>
        </p:blipFill>
        <p:spPr>
          <a:xfrm>
            <a:off x="8761036" y="1517196"/>
            <a:ext cx="1977390" cy="86024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29011-402D-3A23-4826-2808A7137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2C5B-556E-47B8-A792-024C2FCA4AC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5864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23350</TotalTime>
  <Words>2294</Words>
  <Application>Microsoft Macintosh PowerPoint</Application>
  <PresentationFormat>Widescreen</PresentationFormat>
  <Paragraphs>364</Paragraphs>
  <Slides>27</Slides>
  <Notes>16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Courier</vt:lpstr>
      <vt:lpstr>Courier New</vt:lpstr>
      <vt:lpstr>Palatino Linotype</vt:lpstr>
      <vt:lpstr>Times New Roman</vt:lpstr>
      <vt:lpstr>Wingdings</vt:lpstr>
      <vt:lpstr>Tema di Office</vt:lpstr>
      <vt:lpstr>Giacomo Cappon</vt:lpstr>
      <vt:lpstr>Outline</vt:lpstr>
      <vt:lpstr>Persist data in a database</vt:lpstr>
      <vt:lpstr>Floor</vt:lpstr>
      <vt:lpstr>Overall architecture</vt:lpstr>
      <vt:lpstr>Entity</vt:lpstr>
      <vt:lpstr>Entity - Supported types and Primary Keys</vt:lpstr>
      <vt:lpstr>Entity - Foreign Keys</vt:lpstr>
      <vt:lpstr>DAO</vt:lpstr>
      <vt:lpstr>DAO - Insert</vt:lpstr>
      <vt:lpstr>DAO - Update</vt:lpstr>
      <vt:lpstr>DAO - Delete</vt:lpstr>
      <vt:lpstr>Database</vt:lpstr>
      <vt:lpstr>Outline</vt:lpstr>
      <vt:lpstr>The final step: generating all the code</vt:lpstr>
      <vt:lpstr>Use the generated code</vt:lpstr>
      <vt:lpstr>Outline</vt:lpstr>
      <vt:lpstr>Case of study</vt:lpstr>
      <vt:lpstr>Case of study – State management with Provider</vt:lpstr>
      <vt:lpstr>Outline</vt:lpstr>
      <vt:lpstr>Two tips for the project</vt:lpstr>
      <vt:lpstr>Outline</vt:lpstr>
      <vt:lpstr>Exercise</vt:lpstr>
      <vt:lpstr>Outline</vt:lpstr>
      <vt:lpstr>Homework </vt:lpstr>
      <vt:lpstr>Outline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Martina</dc:creator>
  <cp:lastModifiedBy>Cappon Giacomo</cp:lastModifiedBy>
  <cp:revision>212</cp:revision>
  <dcterms:created xsi:type="dcterms:W3CDTF">2021-07-19T09:08:13Z</dcterms:created>
  <dcterms:modified xsi:type="dcterms:W3CDTF">2023-05-08T13:20:33Z</dcterms:modified>
</cp:coreProperties>
</file>